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8" r:id="rId2"/>
    <p:sldId id="372" r:id="rId3"/>
    <p:sldId id="437" r:id="rId4"/>
    <p:sldId id="395" r:id="rId5"/>
    <p:sldId id="436" r:id="rId6"/>
    <p:sldId id="438" r:id="rId7"/>
    <p:sldId id="439" r:id="rId8"/>
    <p:sldId id="440" r:id="rId9"/>
    <p:sldId id="441" r:id="rId10"/>
    <p:sldId id="392" r:id="rId11"/>
    <p:sldId id="442" r:id="rId12"/>
    <p:sldId id="386" r:id="rId13"/>
    <p:sldId id="443" r:id="rId14"/>
    <p:sldId id="444" r:id="rId15"/>
    <p:sldId id="445" r:id="rId16"/>
    <p:sldId id="446" r:id="rId17"/>
    <p:sldId id="450" r:id="rId18"/>
    <p:sldId id="448" r:id="rId19"/>
    <p:sldId id="454" r:id="rId20"/>
    <p:sldId id="455" r:id="rId21"/>
    <p:sldId id="456" r:id="rId22"/>
    <p:sldId id="457" r:id="rId23"/>
    <p:sldId id="453" r:id="rId24"/>
    <p:sldId id="451" r:id="rId25"/>
    <p:sldId id="452" r:id="rId26"/>
    <p:sldId id="458" r:id="rId27"/>
  </p:sldIdLst>
  <p:sldSz cx="13004800" cy="9753600"/>
  <p:notesSz cx="9926638" cy="67976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1727" autoAdjust="0"/>
  </p:normalViewPr>
  <p:slideViewPr>
    <p:cSldViewPr>
      <p:cViewPr varScale="1">
        <p:scale>
          <a:sx n="48" d="100"/>
          <a:sy n="48" d="100"/>
        </p:scale>
        <p:origin x="1026" y="6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708" y="-84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627D2-AFE7-46FF-99BC-62DF43D49AB2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0011B-1822-44A8-A642-5CD022372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3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1323552" y="3228896"/>
            <a:ext cx="7279535" cy="305895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5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线速度影响因素</a:t>
            </a:r>
            <a:endParaRPr lang="en-US" altLang="zh-CN" dirty="0" smtClean="0"/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海拔相同看纬度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纬度相同看海拔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68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22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97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(1)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平分地球，是过球心的大圆。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(2)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平面与太阳光线垂直。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(3)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永远平分赤道。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(4)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只有在春、秋分时才与经线圈重合。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(5)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在二至日时与极圈相切。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(6)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晨昏线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圈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自东向西移动</a:t>
            </a:r>
            <a:r>
              <a:rPr lang="en-US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(15°/h)</a:t>
            </a: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，与地球自转方向相反。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65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 方法技巧 　地方时和区时的计算</a:t>
            </a:r>
          </a:p>
          <a:p>
            <a:pPr>
              <a:buNone/>
            </a:pPr>
            <a:r>
              <a:rPr lang="en-US" altLang="zh-CN" dirty="0" smtClean="0"/>
              <a:t>(1)</a:t>
            </a:r>
            <a:r>
              <a:rPr lang="zh-CN" altLang="en-US" dirty="0" smtClean="0"/>
              <a:t>求差的技巧</a:t>
            </a:r>
            <a:r>
              <a:rPr lang="en-US" altLang="zh-CN" dirty="0" smtClean="0"/>
              <a:t>——“</a:t>
            </a:r>
            <a:r>
              <a:rPr lang="zh-CN" altLang="en-US" dirty="0" smtClean="0"/>
              <a:t>同减异加”</a:t>
            </a:r>
          </a:p>
          <a:p>
            <a:pPr>
              <a:buNone/>
            </a:pPr>
            <a:r>
              <a:rPr lang="zh-CN" altLang="en-US" dirty="0" smtClean="0"/>
              <a:t>①经度差：两地同在东</a:t>
            </a:r>
            <a:r>
              <a:rPr lang="en-US" altLang="zh-CN" dirty="0" smtClean="0"/>
              <a:t>(</a:t>
            </a:r>
            <a:r>
              <a:rPr lang="zh-CN" altLang="en-US" dirty="0" smtClean="0"/>
              <a:t>西</a:t>
            </a:r>
            <a:r>
              <a:rPr lang="en-US" altLang="zh-CN" dirty="0" smtClean="0"/>
              <a:t>)</a:t>
            </a:r>
            <a:r>
              <a:rPr lang="zh-CN" altLang="en-US" dirty="0" smtClean="0"/>
              <a:t>经度，取两数之差；一地在东经度，另一地在西经度，取两数之和。</a:t>
            </a:r>
          </a:p>
          <a:p>
            <a:pPr>
              <a:buNone/>
            </a:pPr>
            <a:r>
              <a:rPr lang="zh-CN" altLang="en-US" dirty="0" smtClean="0"/>
              <a:t>②时区差：两地同在东</a:t>
            </a:r>
            <a:r>
              <a:rPr lang="en-US" altLang="zh-CN" dirty="0" smtClean="0"/>
              <a:t>(</a:t>
            </a:r>
            <a:r>
              <a:rPr lang="zh-CN" altLang="en-US" dirty="0" smtClean="0"/>
              <a:t>西</a:t>
            </a:r>
            <a:r>
              <a:rPr lang="en-US" altLang="zh-CN" dirty="0" smtClean="0"/>
              <a:t>)</a:t>
            </a:r>
            <a:r>
              <a:rPr lang="zh-CN" altLang="en-US" dirty="0" smtClean="0"/>
              <a:t>时区，取两数之差；一地在东时区，另一地在西时区，取两数之和。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76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32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北，</a:t>
            </a:r>
            <a:r>
              <a:rPr lang="en-US" altLang="zh-CN" dirty="0" smtClean="0"/>
              <a:t>A，0</a:t>
            </a:r>
            <a:r>
              <a:rPr lang="zh-CN" altLang="en-US" dirty="0" smtClean="0"/>
              <a:t>度，</a:t>
            </a:r>
            <a:r>
              <a:rPr lang="en-US" altLang="zh-CN" dirty="0" smtClean="0"/>
              <a:t>180</a:t>
            </a:r>
            <a:r>
              <a:rPr lang="zh-CN" altLang="en-US" dirty="0" smtClean="0"/>
              <a:t>度，</a:t>
            </a:r>
            <a:r>
              <a:rPr lang="en-US" altLang="zh-CN" smtClean="0"/>
              <a:t>12,15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93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aike.baidu.com/item/%E9%94%80%E5%94%AE%E5%88%A9%E6%B6%A6%E7%8E%87" TargetMode="External"/><Relationship Id="rId5" Type="http://schemas.openxmlformats.org/officeDocument/2006/relationships/hyperlink" Target="https://baike.baidu.com/item/%E7%99%BE%E5%88%86%E6%AF%94" TargetMode="Externa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6956"/>
            <a:ext cx="13067407" cy="980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99057" y="850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11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qq-语文.png" descr="qq-语文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altLang="zh-CN" dirty="0" smtClean="0"/>
              <a:t>744093936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6521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课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447685" y="9296400"/>
            <a:ext cx="102656" cy="34881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8" name="未标题-723456.png" descr="未标题-723456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74750" y="1563688"/>
            <a:ext cx="10793413" cy="7200900"/>
          </a:xfrm>
        </p:spPr>
        <p:txBody>
          <a:bodyPr anchor="t">
            <a:normAutofit/>
          </a:bodyPr>
          <a:lstStyle>
            <a:lvl1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1pPr>
            <a:lvl2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2pPr>
            <a:lvl3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3pPr>
            <a:lvl4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4pPr>
            <a:lvl5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线条"/>
          <p:cNvSpPr/>
          <p:nvPr userDrawn="1"/>
        </p:nvSpPr>
        <p:spPr>
          <a:xfrm>
            <a:off x="689325" y="9029700"/>
            <a:ext cx="5617882" cy="0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知识精讲"/>
          <p:cNvSpPr txBox="1"/>
          <p:nvPr userDrawn="1"/>
        </p:nvSpPr>
        <p:spPr>
          <a:xfrm>
            <a:off x="1678553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知识精讲</a:t>
            </a:r>
          </a:p>
        </p:txBody>
      </p:sp>
      <p:sp>
        <p:nvSpPr>
          <p:cNvPr id="12" name="圆形"/>
          <p:cNvSpPr/>
          <p:nvPr userDrawn="1"/>
        </p:nvSpPr>
        <p:spPr>
          <a:xfrm>
            <a:off x="2063552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本课总结"/>
          <p:cNvSpPr txBox="1"/>
          <p:nvPr userDrawn="1"/>
        </p:nvSpPr>
        <p:spPr>
          <a:xfrm>
            <a:off x="3077896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rPr dirty="0" err="1">
                <a:solidFill>
                  <a:srgbClr val="C00000"/>
                </a:solidFill>
              </a:rPr>
              <a:t>本课总结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4" name="圆形"/>
          <p:cNvSpPr/>
          <p:nvPr userDrawn="1"/>
        </p:nvSpPr>
        <p:spPr>
          <a:xfrm>
            <a:off x="3462894" y="8930828"/>
            <a:ext cx="197744" cy="197744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出门测试"/>
          <p:cNvSpPr txBox="1"/>
          <p:nvPr userDrawn="1"/>
        </p:nvSpPr>
        <p:spPr>
          <a:xfrm>
            <a:off x="4474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出门测试</a:t>
            </a:r>
          </a:p>
        </p:txBody>
      </p:sp>
      <p:sp>
        <p:nvSpPr>
          <p:cNvPr id="16" name="圆形"/>
          <p:cNvSpPr/>
          <p:nvPr userDrawn="1"/>
        </p:nvSpPr>
        <p:spPr>
          <a:xfrm>
            <a:off x="4859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下节预告"/>
          <p:cNvSpPr txBox="1"/>
          <p:nvPr userDrawn="1"/>
        </p:nvSpPr>
        <p:spPr>
          <a:xfrm>
            <a:off x="5901095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下节预告</a:t>
            </a:r>
          </a:p>
        </p:txBody>
      </p:sp>
      <p:sp>
        <p:nvSpPr>
          <p:cNvPr id="18" name="圆形"/>
          <p:cNvSpPr/>
          <p:nvPr userDrawn="1"/>
        </p:nvSpPr>
        <p:spPr>
          <a:xfrm>
            <a:off x="62860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圆形"/>
          <p:cNvSpPr/>
          <p:nvPr userDrawn="1"/>
        </p:nvSpPr>
        <p:spPr>
          <a:xfrm>
            <a:off x="638810" y="8930828"/>
            <a:ext cx="197744" cy="1977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温故知新"/>
          <p:cNvSpPr txBox="1"/>
          <p:nvPr userDrawn="1"/>
        </p:nvSpPr>
        <p:spPr>
          <a:xfrm>
            <a:off x="253811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62D1F"/>
                </a:solidFill>
              </a:defRPr>
            </a:lvl1pPr>
          </a:lstStyle>
          <a:p>
            <a:r>
              <a:rPr dirty="0" err="1">
                <a:solidFill>
                  <a:schemeClr val="bg1">
                    <a:lumMod val="85000"/>
                  </a:schemeClr>
                </a:solidFill>
              </a:rPr>
              <a:t>温故知新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52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出门测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447685" y="9296400"/>
            <a:ext cx="102656" cy="34881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形状"/>
          <p:cNvSpPr/>
          <p:nvPr userDrawn="1"/>
        </p:nvSpPr>
        <p:spPr>
          <a:xfrm>
            <a:off x="-1084818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19" name="未标题-723456.png" descr="未标题-723456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74750" y="1563688"/>
            <a:ext cx="10793413" cy="7200900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4pPr>
            <a:lvl5pPr marL="0" indent="0">
              <a:lnSpc>
                <a:spcPct val="150000"/>
              </a:lnSpc>
              <a:spcBef>
                <a:spcPts val="0"/>
              </a:spcBef>
              <a:defRPr sz="2800">
                <a:latin typeface="Times New Roman" pitchFamily="18" charset="0"/>
                <a:ea typeface="微软雅黑" pitchFamily="34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r>
              <a:rPr lang="en-US" altLang="zh-CN" dirty="0" smtClean="0"/>
              <a:t>ABCD</a:t>
            </a:r>
          </a:p>
          <a:p>
            <a:pPr lvl="4"/>
            <a:r>
              <a:rPr lang="en-US" altLang="zh-CN" dirty="0" smtClean="0"/>
              <a:t>ABCD</a:t>
            </a:r>
            <a:endParaRPr lang="zh-CN" altLang="en-US" dirty="0"/>
          </a:p>
        </p:txBody>
      </p:sp>
      <p:sp>
        <p:nvSpPr>
          <p:cNvPr id="21" name="线条"/>
          <p:cNvSpPr/>
          <p:nvPr userDrawn="1"/>
        </p:nvSpPr>
        <p:spPr>
          <a:xfrm>
            <a:off x="689325" y="9029700"/>
            <a:ext cx="5617882" cy="0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" name="知识精讲"/>
          <p:cNvSpPr txBox="1"/>
          <p:nvPr userDrawn="1"/>
        </p:nvSpPr>
        <p:spPr>
          <a:xfrm>
            <a:off x="1678553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知识精讲</a:t>
            </a:r>
          </a:p>
        </p:txBody>
      </p:sp>
      <p:sp>
        <p:nvSpPr>
          <p:cNvPr id="23" name="圆形"/>
          <p:cNvSpPr/>
          <p:nvPr userDrawn="1"/>
        </p:nvSpPr>
        <p:spPr>
          <a:xfrm>
            <a:off x="2063552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本课总结"/>
          <p:cNvSpPr txBox="1"/>
          <p:nvPr userDrawn="1"/>
        </p:nvSpPr>
        <p:spPr>
          <a:xfrm>
            <a:off x="3077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本课总结</a:t>
            </a:r>
          </a:p>
        </p:txBody>
      </p:sp>
      <p:sp>
        <p:nvSpPr>
          <p:cNvPr id="25" name="圆形"/>
          <p:cNvSpPr/>
          <p:nvPr userDrawn="1"/>
        </p:nvSpPr>
        <p:spPr>
          <a:xfrm>
            <a:off x="3462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出门测试"/>
          <p:cNvSpPr txBox="1"/>
          <p:nvPr userDrawn="1"/>
        </p:nvSpPr>
        <p:spPr>
          <a:xfrm>
            <a:off x="4474896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rPr dirty="0" err="1">
                <a:solidFill>
                  <a:srgbClr val="C00000"/>
                </a:solidFill>
              </a:rPr>
              <a:t>出门测试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7" name="圆形"/>
          <p:cNvSpPr/>
          <p:nvPr userDrawn="1"/>
        </p:nvSpPr>
        <p:spPr>
          <a:xfrm>
            <a:off x="4859894" y="8930828"/>
            <a:ext cx="197744" cy="197744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下节预告"/>
          <p:cNvSpPr txBox="1"/>
          <p:nvPr userDrawn="1"/>
        </p:nvSpPr>
        <p:spPr>
          <a:xfrm>
            <a:off x="5901095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下节预告</a:t>
            </a:r>
          </a:p>
        </p:txBody>
      </p:sp>
      <p:sp>
        <p:nvSpPr>
          <p:cNvPr id="29" name="圆形"/>
          <p:cNvSpPr/>
          <p:nvPr userDrawn="1"/>
        </p:nvSpPr>
        <p:spPr>
          <a:xfrm>
            <a:off x="62860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圆形"/>
          <p:cNvSpPr/>
          <p:nvPr userDrawn="1"/>
        </p:nvSpPr>
        <p:spPr>
          <a:xfrm>
            <a:off x="638810" y="8930828"/>
            <a:ext cx="197744" cy="1977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温故知新"/>
          <p:cNvSpPr txBox="1"/>
          <p:nvPr userDrawn="1"/>
        </p:nvSpPr>
        <p:spPr>
          <a:xfrm>
            <a:off x="253811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62D1F"/>
                </a:solidFill>
              </a:defRPr>
            </a:lvl1pPr>
          </a:lstStyle>
          <a:p>
            <a:r>
              <a:rPr dirty="0" err="1">
                <a:solidFill>
                  <a:schemeClr val="bg1">
                    <a:lumMod val="85000"/>
                  </a:schemeClr>
                </a:solidFill>
              </a:rPr>
              <a:t>温故知新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52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节预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447685" y="9296400"/>
            <a:ext cx="102656" cy="34881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8" name="未标题-723456.png" descr="未标题-723456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74750" y="1563688"/>
            <a:ext cx="10793413" cy="7200900"/>
          </a:xfr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defRPr/>
            </a:lvl1pPr>
            <a:lvl2pPr marL="0" indent="0">
              <a:lnSpc>
                <a:spcPct val="150000"/>
              </a:lnSpc>
              <a:spcBef>
                <a:spcPts val="0"/>
              </a:spcBef>
              <a:defRPr/>
            </a:lvl2pPr>
            <a:lvl3pPr marL="0" indent="0">
              <a:lnSpc>
                <a:spcPct val="150000"/>
              </a:lnSpc>
              <a:spcBef>
                <a:spcPts val="0"/>
              </a:spcBef>
              <a:defRPr/>
            </a:lvl3pPr>
            <a:lvl4pPr marL="0" indent="0">
              <a:lnSpc>
                <a:spcPct val="150000"/>
              </a:lnSpc>
              <a:spcBef>
                <a:spcPts val="0"/>
              </a:spcBef>
              <a:defRPr/>
            </a:lvl4pPr>
            <a:lvl5pPr marL="0" indent="0">
              <a:lnSpc>
                <a:spcPct val="15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线条"/>
          <p:cNvSpPr/>
          <p:nvPr userDrawn="1"/>
        </p:nvSpPr>
        <p:spPr>
          <a:xfrm>
            <a:off x="689325" y="9029700"/>
            <a:ext cx="5617882" cy="0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知识精讲"/>
          <p:cNvSpPr txBox="1"/>
          <p:nvPr userDrawn="1"/>
        </p:nvSpPr>
        <p:spPr>
          <a:xfrm>
            <a:off x="1678553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知识精讲</a:t>
            </a:r>
          </a:p>
        </p:txBody>
      </p:sp>
      <p:sp>
        <p:nvSpPr>
          <p:cNvPr id="12" name="圆形"/>
          <p:cNvSpPr/>
          <p:nvPr userDrawn="1"/>
        </p:nvSpPr>
        <p:spPr>
          <a:xfrm>
            <a:off x="2063552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本课总结"/>
          <p:cNvSpPr txBox="1"/>
          <p:nvPr userDrawn="1"/>
        </p:nvSpPr>
        <p:spPr>
          <a:xfrm>
            <a:off x="3077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本课总结</a:t>
            </a:r>
          </a:p>
        </p:txBody>
      </p:sp>
      <p:sp>
        <p:nvSpPr>
          <p:cNvPr id="14" name="圆形"/>
          <p:cNvSpPr/>
          <p:nvPr userDrawn="1"/>
        </p:nvSpPr>
        <p:spPr>
          <a:xfrm>
            <a:off x="3462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出门测试"/>
          <p:cNvSpPr txBox="1"/>
          <p:nvPr userDrawn="1"/>
        </p:nvSpPr>
        <p:spPr>
          <a:xfrm>
            <a:off x="4474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出门测试</a:t>
            </a:r>
          </a:p>
        </p:txBody>
      </p:sp>
      <p:sp>
        <p:nvSpPr>
          <p:cNvPr id="16" name="圆形"/>
          <p:cNvSpPr/>
          <p:nvPr userDrawn="1"/>
        </p:nvSpPr>
        <p:spPr>
          <a:xfrm>
            <a:off x="4859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下节预告"/>
          <p:cNvSpPr txBox="1"/>
          <p:nvPr userDrawn="1"/>
        </p:nvSpPr>
        <p:spPr>
          <a:xfrm>
            <a:off x="5901095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rPr dirty="0" err="1">
                <a:solidFill>
                  <a:srgbClr val="C00000"/>
                </a:solidFill>
              </a:rPr>
              <a:t>下节预告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" name="圆形"/>
          <p:cNvSpPr/>
          <p:nvPr userDrawn="1"/>
        </p:nvSpPr>
        <p:spPr>
          <a:xfrm>
            <a:off x="6286094" y="8930828"/>
            <a:ext cx="197744" cy="197744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圆形"/>
          <p:cNvSpPr/>
          <p:nvPr userDrawn="1"/>
        </p:nvSpPr>
        <p:spPr>
          <a:xfrm>
            <a:off x="638810" y="8930828"/>
            <a:ext cx="197744" cy="1977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温故知新"/>
          <p:cNvSpPr txBox="1"/>
          <p:nvPr userDrawn="1"/>
        </p:nvSpPr>
        <p:spPr>
          <a:xfrm>
            <a:off x="253811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62D1F"/>
                </a:solidFill>
              </a:defRPr>
            </a:lvl1pPr>
          </a:lstStyle>
          <a:p>
            <a:r>
              <a:rPr dirty="0" err="1">
                <a:solidFill>
                  <a:schemeClr val="bg1">
                    <a:lumMod val="85000"/>
                  </a:schemeClr>
                </a:solidFill>
              </a:rPr>
              <a:t>温故知新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549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447685" y="9296400"/>
            <a:ext cx="102656" cy="348813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8" name="未标题-723456.png" descr="未标题-723456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线条"/>
          <p:cNvSpPr/>
          <p:nvPr userDrawn="1"/>
        </p:nvSpPr>
        <p:spPr>
          <a:xfrm>
            <a:off x="689325" y="9029700"/>
            <a:ext cx="5617882" cy="0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知识精讲"/>
          <p:cNvSpPr txBox="1"/>
          <p:nvPr userDrawn="1"/>
        </p:nvSpPr>
        <p:spPr>
          <a:xfrm>
            <a:off x="1678553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知识精讲</a:t>
            </a:r>
          </a:p>
        </p:txBody>
      </p:sp>
      <p:sp>
        <p:nvSpPr>
          <p:cNvPr id="12" name="圆形"/>
          <p:cNvSpPr/>
          <p:nvPr userDrawn="1"/>
        </p:nvSpPr>
        <p:spPr>
          <a:xfrm>
            <a:off x="2063552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本课总结"/>
          <p:cNvSpPr txBox="1"/>
          <p:nvPr userDrawn="1"/>
        </p:nvSpPr>
        <p:spPr>
          <a:xfrm>
            <a:off x="3077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本课总结</a:t>
            </a:r>
          </a:p>
        </p:txBody>
      </p:sp>
      <p:sp>
        <p:nvSpPr>
          <p:cNvPr id="14" name="圆形"/>
          <p:cNvSpPr/>
          <p:nvPr userDrawn="1"/>
        </p:nvSpPr>
        <p:spPr>
          <a:xfrm>
            <a:off x="3462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出门测试"/>
          <p:cNvSpPr txBox="1"/>
          <p:nvPr userDrawn="1"/>
        </p:nvSpPr>
        <p:spPr>
          <a:xfrm>
            <a:off x="4474896" y="9161632"/>
            <a:ext cx="96774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t>出门测试</a:t>
            </a:r>
          </a:p>
        </p:txBody>
      </p:sp>
      <p:sp>
        <p:nvSpPr>
          <p:cNvPr id="16" name="圆形"/>
          <p:cNvSpPr/>
          <p:nvPr userDrawn="1"/>
        </p:nvSpPr>
        <p:spPr>
          <a:xfrm>
            <a:off x="4859894" y="8930828"/>
            <a:ext cx="197744" cy="197744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下节预告"/>
          <p:cNvSpPr txBox="1"/>
          <p:nvPr userDrawn="1"/>
        </p:nvSpPr>
        <p:spPr>
          <a:xfrm>
            <a:off x="5901095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DDDDD"/>
                </a:solidFill>
              </a:defRPr>
            </a:lvl1pPr>
          </a:lstStyle>
          <a:p>
            <a:r>
              <a:rPr dirty="0" err="1">
                <a:solidFill>
                  <a:srgbClr val="C00000"/>
                </a:solidFill>
              </a:rPr>
              <a:t>下节预告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" name="圆形"/>
          <p:cNvSpPr/>
          <p:nvPr userDrawn="1"/>
        </p:nvSpPr>
        <p:spPr>
          <a:xfrm>
            <a:off x="6286094" y="8930828"/>
            <a:ext cx="197744" cy="197744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圆形"/>
          <p:cNvSpPr/>
          <p:nvPr userDrawn="1"/>
        </p:nvSpPr>
        <p:spPr>
          <a:xfrm>
            <a:off x="638810" y="8930828"/>
            <a:ext cx="197744" cy="1977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温故知新"/>
          <p:cNvSpPr txBox="1"/>
          <p:nvPr userDrawn="1"/>
        </p:nvSpPr>
        <p:spPr>
          <a:xfrm>
            <a:off x="253811" y="9177726"/>
            <a:ext cx="970779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600" b="1" spc="80">
                <a:solidFill>
                  <a:srgbClr val="D62D1F"/>
                </a:solidFill>
              </a:defRPr>
            </a:lvl1pPr>
          </a:lstStyle>
          <a:p>
            <a:r>
              <a:rPr dirty="0" err="1">
                <a:solidFill>
                  <a:schemeClr val="bg1">
                    <a:lumMod val="85000"/>
                  </a:schemeClr>
                </a:solidFill>
              </a:rPr>
              <a:t>温故知新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利润÷收入（营收）×100%=利润率 利润率常用百分比表示…"/>
          <p:cNvSpPr txBox="1"/>
          <p:nvPr userDrawn="1"/>
        </p:nvSpPr>
        <p:spPr>
          <a:xfrm>
            <a:off x="1607919" y="2312356"/>
            <a:ext cx="9565898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利润÷收入（营收</a:t>
            </a:r>
            <a:r>
              <a:rPr dirty="0" smtClean="0"/>
              <a:t>）×100%=</a:t>
            </a:r>
            <a:r>
              <a:rPr dirty="0" err="1" smtClean="0"/>
              <a:t>利润率</a:t>
            </a:r>
            <a:r>
              <a:rPr dirty="0" smtClean="0"/>
              <a:t> </a:t>
            </a:r>
            <a:r>
              <a:rPr dirty="0" err="1" smtClean="0"/>
              <a:t>利润率常用</a:t>
            </a:r>
            <a:r>
              <a:rPr dirty="0" err="1" smtClean="0">
                <a:hlinkClick r:id="rId5"/>
              </a:rPr>
              <a:t>百分比</a:t>
            </a:r>
            <a:r>
              <a:rPr dirty="0" err="1" smtClean="0"/>
              <a:t>表示</a:t>
            </a:r>
            <a:endParaRPr dirty="0" smtClean="0"/>
          </a:p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成本利润率</a:t>
            </a:r>
            <a:r>
              <a:rPr dirty="0" smtClean="0"/>
              <a:t>=利润÷成本×100% </a:t>
            </a:r>
          </a:p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>
                <a:hlinkClick r:id="rId6"/>
              </a:rPr>
              <a:t>销售利润率</a:t>
            </a:r>
            <a:r>
              <a:rPr dirty="0" smtClean="0"/>
              <a:t>=利润÷销售×100%</a:t>
            </a:r>
            <a:endParaRPr dirty="0"/>
          </a:p>
        </p:txBody>
      </p:sp>
      <p:sp>
        <p:nvSpPr>
          <p:cNvPr id="29" name="什么是利润率"/>
          <p:cNvSpPr txBox="1"/>
          <p:nvPr userDrawn="1"/>
        </p:nvSpPr>
        <p:spPr>
          <a:xfrm>
            <a:off x="1652685" y="4772529"/>
            <a:ext cx="45446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000" b="1" spc="299">
                <a:solidFill>
                  <a:srgbClr val="545454"/>
                </a:solidFill>
              </a:defRPr>
            </a:lvl1pPr>
          </a:lstStyle>
          <a:p>
            <a:r>
              <a:t>什么是利润率</a:t>
            </a:r>
          </a:p>
        </p:txBody>
      </p:sp>
      <p:sp>
        <p:nvSpPr>
          <p:cNvPr id="30" name="圆形"/>
          <p:cNvSpPr/>
          <p:nvPr userDrawn="1"/>
        </p:nvSpPr>
        <p:spPr>
          <a:xfrm>
            <a:off x="902790" y="4829679"/>
            <a:ext cx="546101" cy="546101"/>
          </a:xfrm>
          <a:prstGeom prst="ellipse">
            <a:avLst/>
          </a:prstGeom>
          <a:solidFill>
            <a:srgbClr val="F6C520">
              <a:alpha val="8933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2"/>
          <p:cNvSpPr txBox="1"/>
          <p:nvPr userDrawn="1"/>
        </p:nvSpPr>
        <p:spPr>
          <a:xfrm>
            <a:off x="1011633" y="4861429"/>
            <a:ext cx="32841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t>2</a:t>
            </a:r>
          </a:p>
        </p:txBody>
      </p:sp>
      <p:sp>
        <p:nvSpPr>
          <p:cNvPr id="32" name="垂线的定义"/>
          <p:cNvSpPr txBox="1"/>
          <p:nvPr userDrawn="1"/>
        </p:nvSpPr>
        <p:spPr>
          <a:xfrm>
            <a:off x="1563785" y="1470529"/>
            <a:ext cx="454467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000" b="1" spc="299">
                <a:solidFill>
                  <a:srgbClr val="545454"/>
                </a:solidFill>
              </a:defRPr>
            </a:lvl1pPr>
          </a:lstStyle>
          <a:p>
            <a:r>
              <a:t>垂线的定义</a:t>
            </a:r>
          </a:p>
        </p:txBody>
      </p:sp>
      <p:sp>
        <p:nvSpPr>
          <p:cNvPr id="33" name="圆形"/>
          <p:cNvSpPr/>
          <p:nvPr userDrawn="1"/>
        </p:nvSpPr>
        <p:spPr>
          <a:xfrm>
            <a:off x="902790" y="1540379"/>
            <a:ext cx="546101" cy="546101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1"/>
          <p:cNvSpPr txBox="1"/>
          <p:nvPr userDrawn="1"/>
        </p:nvSpPr>
        <p:spPr>
          <a:xfrm>
            <a:off x="1018082" y="1572129"/>
            <a:ext cx="31551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t>1</a:t>
            </a:r>
          </a:p>
        </p:txBody>
      </p:sp>
      <p:sp>
        <p:nvSpPr>
          <p:cNvPr id="37" name="利润÷收入（营收）×100%=利润率 利润率常用百分比表示…"/>
          <p:cNvSpPr txBox="1"/>
          <p:nvPr userDrawn="1"/>
        </p:nvSpPr>
        <p:spPr>
          <a:xfrm>
            <a:off x="1719451" y="5445814"/>
            <a:ext cx="9565898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利润÷收入（营收</a:t>
            </a:r>
            <a:r>
              <a:rPr dirty="0" smtClean="0"/>
              <a:t>）×100%=</a:t>
            </a:r>
            <a:r>
              <a:rPr dirty="0" err="1" smtClean="0"/>
              <a:t>利润率</a:t>
            </a:r>
            <a:r>
              <a:rPr dirty="0" smtClean="0"/>
              <a:t> </a:t>
            </a:r>
            <a:r>
              <a:rPr dirty="0" err="1" smtClean="0"/>
              <a:t>利润率常用</a:t>
            </a:r>
            <a:r>
              <a:rPr dirty="0" err="1" smtClean="0">
                <a:hlinkClick r:id="rId5"/>
              </a:rPr>
              <a:t>百分比</a:t>
            </a:r>
            <a:r>
              <a:rPr dirty="0" err="1" smtClean="0"/>
              <a:t>表示</a:t>
            </a:r>
            <a:endParaRPr dirty="0" smtClean="0"/>
          </a:p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/>
              <a:t>成本利润率</a:t>
            </a:r>
            <a:r>
              <a:rPr dirty="0" smtClean="0"/>
              <a:t>=利润÷成本×100% </a:t>
            </a:r>
          </a:p>
          <a:p>
            <a:pPr algn="l" defTabSz="457200">
              <a:lnSpc>
                <a:spcPct val="200000"/>
              </a:lnSpc>
              <a:defRPr sz="20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 smtClean="0">
                <a:hlinkClick r:id="rId6"/>
              </a:rPr>
              <a:t>销售利润率</a:t>
            </a:r>
            <a:r>
              <a:rPr dirty="0" smtClean="0"/>
              <a:t>=利润÷销售×100%</a:t>
            </a:r>
            <a:endParaRPr dirty="0"/>
          </a:p>
        </p:txBody>
      </p:sp>
      <p:sp>
        <p:nvSpPr>
          <p:cNvPr id="35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659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温故知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主讲个人slogan"/>
          <p:cNvSpPr txBox="1"/>
          <p:nvPr userDrawn="1"/>
        </p:nvSpPr>
        <p:spPr>
          <a:xfrm>
            <a:off x="1174384" y="564037"/>
            <a:ext cx="3028820" cy="20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学好地理，言之有理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未标题-723456.png" descr="未标题-723456.png">
            <a:extLst>
              <a:ext uri="{FF2B5EF4-FFF2-40B4-BE49-F238E27FC236}">
                <a16:creationId xmlns="" xmlns:a16="http://schemas.microsoft.com/office/drawing/2014/main" id="{3BC49B88-27D2-489A-8418-0B2834EE97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99057" y="85090"/>
            <a:ext cx="471487" cy="5118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81445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67407" cy="980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99057" y="850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11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qq-语文.png" descr="qq-语文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17625" y="1781175"/>
            <a:ext cx="10369550" cy="6551613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4pPr>
            <a:lvl5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altLang="zh-CN" dirty="0" smtClean="0"/>
              <a:t>744093936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57172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46956"/>
            <a:ext cx="13067407" cy="980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99057" y="850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11" name="未标题-723456.png" descr="未标题-72345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qq-语文.png" descr="qq-语文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17625" y="1781175"/>
            <a:ext cx="10369550" cy="6551613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3pPr>
            <a:lvl4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4pPr>
            <a:lvl5pPr marL="0" indent="0">
              <a:lnSpc>
                <a:spcPct val="150000"/>
              </a:lnSpc>
              <a:spcBef>
                <a:spcPts val="0"/>
              </a:spcBef>
              <a:defRPr sz="2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</a:p>
        </p:txBody>
      </p:sp>
    </p:spTree>
    <p:extLst>
      <p:ext uri="{BB962C8B-B14F-4D97-AF65-F5344CB8AC3E}">
        <p14:creationId xmlns:p14="http://schemas.microsoft.com/office/powerpoint/2010/main" val="2873696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目录.jpg" descr="目录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开始上课"/>
          <p:cNvSpPr txBox="1"/>
          <p:nvPr userDrawn="1"/>
        </p:nvSpPr>
        <p:spPr>
          <a:xfrm>
            <a:off x="805760" y="580009"/>
            <a:ext cx="151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5000" b="1" spc="499">
                <a:solidFill>
                  <a:srgbClr val="535353"/>
                </a:solidFill>
              </a:defRPr>
            </a:lvl1pPr>
          </a:lstStyle>
          <a:p>
            <a:r>
              <a:t>目录</a:t>
            </a:r>
          </a:p>
        </p:txBody>
      </p:sp>
      <p:sp>
        <p:nvSpPr>
          <p:cNvPr id="7" name="开始上课"/>
          <p:cNvSpPr txBox="1"/>
          <p:nvPr userDrawn="1"/>
        </p:nvSpPr>
        <p:spPr>
          <a:xfrm>
            <a:off x="816833" y="1608709"/>
            <a:ext cx="22003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 b="1" spc="319">
                <a:solidFill>
                  <a:srgbClr val="DDDDDD"/>
                </a:solidFill>
              </a:defRPr>
            </a:lvl1pPr>
          </a:lstStyle>
          <a:p>
            <a:r>
              <a:t>Contents</a:t>
            </a:r>
          </a:p>
        </p:txBody>
      </p:sp>
      <p:sp>
        <p:nvSpPr>
          <p:cNvPr id="8" name="进门测"/>
          <p:cNvSpPr txBox="1"/>
          <p:nvPr userDrawn="1"/>
        </p:nvSpPr>
        <p:spPr>
          <a:xfrm>
            <a:off x="2040889" y="6000947"/>
            <a:ext cx="153924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400" b="1" spc="340">
                <a:solidFill>
                  <a:srgbClr val="545454"/>
                </a:solidFill>
              </a:defRPr>
            </a:lvl1pPr>
          </a:lstStyle>
          <a:p>
            <a:r>
              <a:t>进门测</a:t>
            </a:r>
          </a:p>
        </p:txBody>
      </p:sp>
      <p:sp>
        <p:nvSpPr>
          <p:cNvPr id="9" name="圆形"/>
          <p:cNvSpPr/>
          <p:nvPr userDrawn="1"/>
        </p:nvSpPr>
        <p:spPr>
          <a:xfrm>
            <a:off x="2175509" y="3626047"/>
            <a:ext cx="1270001" cy="1270001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01"/>
          <p:cNvSpPr txBox="1"/>
          <p:nvPr userDrawn="1"/>
        </p:nvSpPr>
        <p:spPr>
          <a:xfrm>
            <a:off x="2275747" y="3918147"/>
            <a:ext cx="10695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 spc="398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t>01</a:t>
            </a:r>
          </a:p>
        </p:txBody>
      </p:sp>
      <p:sp>
        <p:nvSpPr>
          <p:cNvPr id="11" name="线条"/>
          <p:cNvSpPr/>
          <p:nvPr userDrawn="1"/>
        </p:nvSpPr>
        <p:spPr>
          <a:xfrm flipV="1">
            <a:off x="2810509" y="5105597"/>
            <a:ext cx="1" cy="508001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" name="建议信模板"/>
          <p:cNvSpPr txBox="1"/>
          <p:nvPr userDrawn="1"/>
        </p:nvSpPr>
        <p:spPr>
          <a:xfrm>
            <a:off x="5226237" y="6000947"/>
            <a:ext cx="24892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400" b="1" spc="340">
                <a:solidFill>
                  <a:srgbClr val="545454"/>
                </a:solidFill>
              </a:defRPr>
            </a:lvl1pPr>
          </a:lstStyle>
          <a:p>
            <a:r>
              <a:t>建议信模板</a:t>
            </a:r>
          </a:p>
        </p:txBody>
      </p:sp>
      <p:sp>
        <p:nvSpPr>
          <p:cNvPr id="13" name="圆形"/>
          <p:cNvSpPr/>
          <p:nvPr userDrawn="1"/>
        </p:nvSpPr>
        <p:spPr>
          <a:xfrm>
            <a:off x="5833109" y="3626047"/>
            <a:ext cx="1270001" cy="1270001"/>
          </a:xfrm>
          <a:prstGeom prst="ellipse">
            <a:avLst/>
          </a:prstGeom>
          <a:solidFill>
            <a:srgbClr val="F6C520">
              <a:alpha val="8933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01"/>
          <p:cNvSpPr txBox="1"/>
          <p:nvPr userDrawn="1"/>
        </p:nvSpPr>
        <p:spPr>
          <a:xfrm>
            <a:off x="5907947" y="3918147"/>
            <a:ext cx="10695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 spc="398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t>02</a:t>
            </a:r>
          </a:p>
        </p:txBody>
      </p:sp>
      <p:sp>
        <p:nvSpPr>
          <p:cNvPr id="15" name="阅读操练"/>
          <p:cNvSpPr txBox="1"/>
          <p:nvPr userDrawn="1"/>
        </p:nvSpPr>
        <p:spPr>
          <a:xfrm>
            <a:off x="9111357" y="6000947"/>
            <a:ext cx="201422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400" b="1" spc="340">
                <a:solidFill>
                  <a:srgbClr val="545454"/>
                </a:solidFill>
              </a:defRPr>
            </a:lvl1pPr>
          </a:lstStyle>
          <a:p>
            <a:r>
              <a:t>阅读操练</a:t>
            </a:r>
          </a:p>
        </p:txBody>
      </p:sp>
      <p:sp>
        <p:nvSpPr>
          <p:cNvPr id="16" name="圆形"/>
          <p:cNvSpPr/>
          <p:nvPr userDrawn="1"/>
        </p:nvSpPr>
        <p:spPr>
          <a:xfrm>
            <a:off x="9478010" y="3626047"/>
            <a:ext cx="1270001" cy="1270001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01"/>
          <p:cNvSpPr txBox="1"/>
          <p:nvPr userDrawn="1"/>
        </p:nvSpPr>
        <p:spPr>
          <a:xfrm>
            <a:off x="9565547" y="3918147"/>
            <a:ext cx="10695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 spc="398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t>03</a:t>
            </a:r>
          </a:p>
        </p:txBody>
      </p:sp>
      <p:sp>
        <p:nvSpPr>
          <p:cNvPr id="18" name="圆形"/>
          <p:cNvSpPr/>
          <p:nvPr userDrawn="1"/>
        </p:nvSpPr>
        <p:spPr>
          <a:xfrm>
            <a:off x="2708910" y="5603829"/>
            <a:ext cx="197744" cy="197744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线条"/>
          <p:cNvSpPr/>
          <p:nvPr userDrawn="1"/>
        </p:nvSpPr>
        <p:spPr>
          <a:xfrm flipV="1">
            <a:off x="6470837" y="5105597"/>
            <a:ext cx="1" cy="508001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" name="圆形"/>
          <p:cNvSpPr/>
          <p:nvPr userDrawn="1"/>
        </p:nvSpPr>
        <p:spPr>
          <a:xfrm>
            <a:off x="6369238" y="5603829"/>
            <a:ext cx="197744" cy="197744"/>
          </a:xfrm>
          <a:prstGeom prst="ellipse">
            <a:avLst/>
          </a:prstGeom>
          <a:solidFill>
            <a:srgbClr val="F6C520">
              <a:alpha val="8933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线条"/>
          <p:cNvSpPr/>
          <p:nvPr userDrawn="1"/>
        </p:nvSpPr>
        <p:spPr>
          <a:xfrm flipV="1">
            <a:off x="10118466" y="5105597"/>
            <a:ext cx="1" cy="508001"/>
          </a:xfrm>
          <a:prstGeom prst="line">
            <a:avLst/>
          </a:prstGeom>
          <a:ln w="38100">
            <a:solidFill>
              <a:srgbClr val="DDDDDD"/>
            </a:solidFill>
            <a:prstDash val="sysDot"/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" name="圆形"/>
          <p:cNvSpPr/>
          <p:nvPr userDrawn="1"/>
        </p:nvSpPr>
        <p:spPr>
          <a:xfrm>
            <a:off x="10016866" y="5603829"/>
            <a:ext cx="197744" cy="197744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/>
              <a:t>群号</a:t>
            </a:r>
            <a:r>
              <a:rPr smtClean="0"/>
              <a:t>：</a:t>
            </a:r>
            <a:r>
              <a:rPr lang="en-US" altLang="zh-CN" smtClean="0"/>
              <a:t>744093936</a:t>
            </a:r>
            <a:endParaRPr lang="en-US" alt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过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高中背景-数学红.jpg" descr="高中背景-数学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alphaModFix amt="53453"/>
            <a:extLst/>
          </a:blip>
          <a:stretch>
            <a:fillRect/>
          </a:stretch>
        </p:blipFill>
        <p:spPr>
          <a:xfrm>
            <a:off x="11038519" y="3478050"/>
            <a:ext cx="1075545" cy="107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未标题-2.png" descr="未标题-2.png"/>
          <p:cNvPicPr>
            <a:picLocks noChangeAspect="1"/>
          </p:cNvPicPr>
          <p:nvPr/>
        </p:nvPicPr>
        <p:blipFill>
          <a:blip r:embed="rId4">
            <a:alphaModFix amt="58240"/>
            <a:extLst/>
          </a:blip>
          <a:stretch>
            <a:fillRect/>
          </a:stretch>
        </p:blipFill>
        <p:spPr>
          <a:xfrm>
            <a:off x="10869463" y="5938217"/>
            <a:ext cx="1155701" cy="102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未标题-3.png" descr="未标题-3.png"/>
          <p:cNvPicPr>
            <a:picLocks noChangeAspect="1"/>
          </p:cNvPicPr>
          <p:nvPr/>
        </p:nvPicPr>
        <p:blipFill>
          <a:blip r:embed="rId5">
            <a:alphaModFix amt="53453"/>
            <a:extLst/>
          </a:blip>
          <a:stretch>
            <a:fillRect/>
          </a:stretch>
        </p:blipFill>
        <p:spPr>
          <a:xfrm>
            <a:off x="938063" y="3016894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未标题-4.png" descr="未标题-4.png"/>
          <p:cNvPicPr>
            <a:picLocks noChangeAspect="1"/>
          </p:cNvPicPr>
          <p:nvPr/>
        </p:nvPicPr>
        <p:blipFill>
          <a:blip r:embed="rId6">
            <a:alphaModFix amt="53453"/>
            <a:extLst/>
          </a:blip>
          <a:stretch>
            <a:fillRect/>
          </a:stretch>
        </p:blipFill>
        <p:spPr>
          <a:xfrm>
            <a:off x="1661963" y="6966594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未标题-5.png" descr="未标题-5.png"/>
          <p:cNvPicPr>
            <a:picLocks noChangeAspect="1"/>
          </p:cNvPicPr>
          <p:nvPr/>
        </p:nvPicPr>
        <p:blipFill>
          <a:blip r:embed="rId7">
            <a:alphaModFix amt="58240"/>
            <a:extLst/>
          </a:blip>
          <a:stretch>
            <a:fillRect/>
          </a:stretch>
        </p:blipFill>
        <p:spPr>
          <a:xfrm>
            <a:off x="8532663" y="915044"/>
            <a:ext cx="1075545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未标题-6.png" descr="未标题-6.png"/>
          <p:cNvPicPr>
            <a:picLocks noChangeAspect="1"/>
          </p:cNvPicPr>
          <p:nvPr/>
        </p:nvPicPr>
        <p:blipFill>
          <a:blip r:embed="rId8">
            <a:alphaModFix amt="53453"/>
            <a:extLst/>
          </a:blip>
          <a:stretch>
            <a:fillRect/>
          </a:stretch>
        </p:blipFill>
        <p:spPr>
          <a:xfrm>
            <a:off x="9059713" y="7623402"/>
            <a:ext cx="1254544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未标题-7.png" descr="未标题-7.png"/>
          <p:cNvPicPr>
            <a:picLocks noChangeAspect="1"/>
          </p:cNvPicPr>
          <p:nvPr/>
        </p:nvPicPr>
        <p:blipFill>
          <a:blip r:embed="rId9">
            <a:alphaModFix amt="58240"/>
            <a:extLst/>
          </a:blip>
          <a:stretch>
            <a:fillRect/>
          </a:stretch>
        </p:blipFill>
        <p:spPr>
          <a:xfrm>
            <a:off x="5516413" y="7896452"/>
            <a:ext cx="1155701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未标题-9.png" descr="未标题-9.png"/>
          <p:cNvPicPr>
            <a:picLocks noChangeAspect="1"/>
          </p:cNvPicPr>
          <p:nvPr/>
        </p:nvPicPr>
        <p:blipFill>
          <a:blip r:embed="rId10">
            <a:alphaModFix amt="58240"/>
            <a:extLst/>
          </a:blip>
          <a:stretch>
            <a:fillRect/>
          </a:stretch>
        </p:blipFill>
        <p:spPr>
          <a:xfrm>
            <a:off x="2208063" y="1130944"/>
            <a:ext cx="10541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60021" y="985684"/>
            <a:ext cx="483429" cy="48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86600" y="1473712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77200" y="7912613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37621" y="7506495"/>
            <a:ext cx="381265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56681" y="2718595"/>
            <a:ext cx="381266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39900" y="4880069"/>
            <a:ext cx="336307" cy="34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87200" y="7370707"/>
            <a:ext cx="242913" cy="24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" name="qq-语文.png" descr="qq-语文.pn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  <p:sp>
        <p:nvSpPr>
          <p:cNvPr id="21" name="矩形"/>
          <p:cNvSpPr/>
          <p:nvPr userDrawn="1"/>
        </p:nvSpPr>
        <p:spPr>
          <a:xfrm>
            <a:off x="3346325" y="3370174"/>
            <a:ext cx="6312150" cy="2763492"/>
          </a:xfrm>
          <a:prstGeom prst="rect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开始上课"/>
          <p:cNvSpPr txBox="1"/>
          <p:nvPr userDrawn="1"/>
        </p:nvSpPr>
        <p:spPr>
          <a:xfrm>
            <a:off x="4470049" y="4096316"/>
            <a:ext cx="4064702" cy="126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7000" b="1" spc="699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知识精讲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043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过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高中背景-数学红.jpg" descr="高中背景-数学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alphaModFix amt="53453"/>
            <a:extLst/>
          </a:blip>
          <a:stretch>
            <a:fillRect/>
          </a:stretch>
        </p:blipFill>
        <p:spPr>
          <a:xfrm>
            <a:off x="11038519" y="3478050"/>
            <a:ext cx="1075545" cy="107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未标题-2.png" descr="未标题-2.png"/>
          <p:cNvPicPr>
            <a:picLocks noChangeAspect="1"/>
          </p:cNvPicPr>
          <p:nvPr/>
        </p:nvPicPr>
        <p:blipFill>
          <a:blip r:embed="rId4">
            <a:alphaModFix amt="58240"/>
            <a:extLst/>
          </a:blip>
          <a:stretch>
            <a:fillRect/>
          </a:stretch>
        </p:blipFill>
        <p:spPr>
          <a:xfrm>
            <a:off x="10869463" y="5938217"/>
            <a:ext cx="1155701" cy="102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未标题-3.png" descr="未标题-3.png"/>
          <p:cNvPicPr>
            <a:picLocks noChangeAspect="1"/>
          </p:cNvPicPr>
          <p:nvPr/>
        </p:nvPicPr>
        <p:blipFill>
          <a:blip r:embed="rId5">
            <a:alphaModFix amt="53453"/>
            <a:extLst/>
          </a:blip>
          <a:stretch>
            <a:fillRect/>
          </a:stretch>
        </p:blipFill>
        <p:spPr>
          <a:xfrm>
            <a:off x="938063" y="3016894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未标题-4.png" descr="未标题-4.png"/>
          <p:cNvPicPr>
            <a:picLocks noChangeAspect="1"/>
          </p:cNvPicPr>
          <p:nvPr/>
        </p:nvPicPr>
        <p:blipFill>
          <a:blip r:embed="rId6">
            <a:alphaModFix amt="53453"/>
            <a:extLst/>
          </a:blip>
          <a:stretch>
            <a:fillRect/>
          </a:stretch>
        </p:blipFill>
        <p:spPr>
          <a:xfrm>
            <a:off x="1661963" y="6966594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未标题-5.png" descr="未标题-5.png"/>
          <p:cNvPicPr>
            <a:picLocks noChangeAspect="1"/>
          </p:cNvPicPr>
          <p:nvPr/>
        </p:nvPicPr>
        <p:blipFill>
          <a:blip r:embed="rId7">
            <a:alphaModFix amt="58240"/>
            <a:extLst/>
          </a:blip>
          <a:stretch>
            <a:fillRect/>
          </a:stretch>
        </p:blipFill>
        <p:spPr>
          <a:xfrm>
            <a:off x="8532663" y="915044"/>
            <a:ext cx="1075545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未标题-6.png" descr="未标题-6.png"/>
          <p:cNvPicPr>
            <a:picLocks noChangeAspect="1"/>
          </p:cNvPicPr>
          <p:nvPr/>
        </p:nvPicPr>
        <p:blipFill>
          <a:blip r:embed="rId8">
            <a:alphaModFix amt="53453"/>
            <a:extLst/>
          </a:blip>
          <a:stretch>
            <a:fillRect/>
          </a:stretch>
        </p:blipFill>
        <p:spPr>
          <a:xfrm>
            <a:off x="9059713" y="7623402"/>
            <a:ext cx="1254544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未标题-7.png" descr="未标题-7.png"/>
          <p:cNvPicPr>
            <a:picLocks noChangeAspect="1"/>
          </p:cNvPicPr>
          <p:nvPr/>
        </p:nvPicPr>
        <p:blipFill>
          <a:blip r:embed="rId9">
            <a:alphaModFix amt="58240"/>
            <a:extLst/>
          </a:blip>
          <a:stretch>
            <a:fillRect/>
          </a:stretch>
        </p:blipFill>
        <p:spPr>
          <a:xfrm>
            <a:off x="5516413" y="7896452"/>
            <a:ext cx="1155701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未标题-9.png" descr="未标题-9.png"/>
          <p:cNvPicPr>
            <a:picLocks noChangeAspect="1"/>
          </p:cNvPicPr>
          <p:nvPr/>
        </p:nvPicPr>
        <p:blipFill>
          <a:blip r:embed="rId10">
            <a:alphaModFix amt="58240"/>
            <a:extLst/>
          </a:blip>
          <a:stretch>
            <a:fillRect/>
          </a:stretch>
        </p:blipFill>
        <p:spPr>
          <a:xfrm>
            <a:off x="2208063" y="1130944"/>
            <a:ext cx="10541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60021" y="985684"/>
            <a:ext cx="483429" cy="48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86600" y="1473712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77200" y="7912613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37621" y="7506495"/>
            <a:ext cx="381265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56681" y="2718595"/>
            <a:ext cx="381266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39900" y="4880069"/>
            <a:ext cx="336307" cy="34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87200" y="7370707"/>
            <a:ext cx="242913" cy="24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" name="qq-语文.png" descr="qq-语文.pn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矩形"/>
          <p:cNvSpPr/>
          <p:nvPr userDrawn="1"/>
        </p:nvSpPr>
        <p:spPr>
          <a:xfrm>
            <a:off x="3346325" y="3370174"/>
            <a:ext cx="6312150" cy="2763492"/>
          </a:xfrm>
          <a:prstGeom prst="rect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开始上课"/>
          <p:cNvSpPr txBox="1"/>
          <p:nvPr userDrawn="1"/>
        </p:nvSpPr>
        <p:spPr>
          <a:xfrm>
            <a:off x="4470049" y="4096316"/>
            <a:ext cx="4064702" cy="126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7000" b="1" spc="699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出门测试</a:t>
            </a:r>
            <a:endParaRPr dirty="0"/>
          </a:p>
        </p:txBody>
      </p:sp>
      <p:sp>
        <p:nvSpPr>
          <p:cNvPr id="23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043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过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alphaModFix amt="53453"/>
            <a:extLst/>
          </a:blip>
          <a:stretch>
            <a:fillRect/>
          </a:stretch>
        </p:blipFill>
        <p:spPr>
          <a:xfrm>
            <a:off x="11038519" y="3478050"/>
            <a:ext cx="1075545" cy="107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未标题-2.png" descr="未标题-2.png"/>
          <p:cNvPicPr>
            <a:picLocks noChangeAspect="1"/>
          </p:cNvPicPr>
          <p:nvPr/>
        </p:nvPicPr>
        <p:blipFill>
          <a:blip r:embed="rId4">
            <a:alphaModFix amt="58240"/>
            <a:extLst/>
          </a:blip>
          <a:stretch>
            <a:fillRect/>
          </a:stretch>
        </p:blipFill>
        <p:spPr>
          <a:xfrm>
            <a:off x="10869463" y="5938217"/>
            <a:ext cx="1155701" cy="102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未标题-3.png" descr="未标题-3.png"/>
          <p:cNvPicPr>
            <a:picLocks noChangeAspect="1"/>
          </p:cNvPicPr>
          <p:nvPr/>
        </p:nvPicPr>
        <p:blipFill>
          <a:blip r:embed="rId5">
            <a:alphaModFix amt="53453"/>
            <a:extLst/>
          </a:blip>
          <a:stretch>
            <a:fillRect/>
          </a:stretch>
        </p:blipFill>
        <p:spPr>
          <a:xfrm>
            <a:off x="938063" y="3016894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未标题-4.png" descr="未标题-4.png"/>
          <p:cNvPicPr>
            <a:picLocks noChangeAspect="1"/>
          </p:cNvPicPr>
          <p:nvPr/>
        </p:nvPicPr>
        <p:blipFill>
          <a:blip r:embed="rId6">
            <a:alphaModFix amt="53453"/>
            <a:extLst/>
          </a:blip>
          <a:stretch>
            <a:fillRect/>
          </a:stretch>
        </p:blipFill>
        <p:spPr>
          <a:xfrm>
            <a:off x="1661963" y="6966594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未标题-5.png" descr="未标题-5.png"/>
          <p:cNvPicPr>
            <a:picLocks noChangeAspect="1"/>
          </p:cNvPicPr>
          <p:nvPr/>
        </p:nvPicPr>
        <p:blipFill>
          <a:blip r:embed="rId7">
            <a:alphaModFix amt="58240"/>
            <a:extLst/>
          </a:blip>
          <a:stretch>
            <a:fillRect/>
          </a:stretch>
        </p:blipFill>
        <p:spPr>
          <a:xfrm>
            <a:off x="8532663" y="915044"/>
            <a:ext cx="1075545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未标题-6.png" descr="未标题-6.png"/>
          <p:cNvPicPr>
            <a:picLocks noChangeAspect="1"/>
          </p:cNvPicPr>
          <p:nvPr/>
        </p:nvPicPr>
        <p:blipFill>
          <a:blip r:embed="rId8">
            <a:alphaModFix amt="53453"/>
            <a:extLst/>
          </a:blip>
          <a:stretch>
            <a:fillRect/>
          </a:stretch>
        </p:blipFill>
        <p:spPr>
          <a:xfrm>
            <a:off x="9059713" y="7623402"/>
            <a:ext cx="1254544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未标题-7.png" descr="未标题-7.png"/>
          <p:cNvPicPr>
            <a:picLocks noChangeAspect="1"/>
          </p:cNvPicPr>
          <p:nvPr/>
        </p:nvPicPr>
        <p:blipFill>
          <a:blip r:embed="rId9">
            <a:alphaModFix amt="58240"/>
            <a:extLst/>
          </a:blip>
          <a:stretch>
            <a:fillRect/>
          </a:stretch>
        </p:blipFill>
        <p:spPr>
          <a:xfrm>
            <a:off x="5516413" y="7896452"/>
            <a:ext cx="1155701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未标题-9.png" descr="未标题-9.png"/>
          <p:cNvPicPr>
            <a:picLocks noChangeAspect="1"/>
          </p:cNvPicPr>
          <p:nvPr/>
        </p:nvPicPr>
        <p:blipFill>
          <a:blip r:embed="rId10">
            <a:alphaModFix amt="58240"/>
            <a:extLst/>
          </a:blip>
          <a:stretch>
            <a:fillRect/>
          </a:stretch>
        </p:blipFill>
        <p:spPr>
          <a:xfrm>
            <a:off x="2208063" y="1130944"/>
            <a:ext cx="10541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60021" y="985684"/>
            <a:ext cx="483429" cy="48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86600" y="1473712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77200" y="7912613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37621" y="7506495"/>
            <a:ext cx="381265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56681" y="2718595"/>
            <a:ext cx="381266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39900" y="4880069"/>
            <a:ext cx="336307" cy="34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87200" y="7370707"/>
            <a:ext cx="242913" cy="24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" name="qq-语文.png" descr="qq-语文.pn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矩形"/>
          <p:cNvSpPr/>
          <p:nvPr userDrawn="1"/>
        </p:nvSpPr>
        <p:spPr>
          <a:xfrm>
            <a:off x="3346325" y="3370174"/>
            <a:ext cx="6312150" cy="2763492"/>
          </a:xfrm>
          <a:prstGeom prst="rect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开始上课"/>
          <p:cNvSpPr txBox="1"/>
          <p:nvPr userDrawn="1"/>
        </p:nvSpPr>
        <p:spPr>
          <a:xfrm>
            <a:off x="4470049" y="4096316"/>
            <a:ext cx="4064702" cy="126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7000" b="1" spc="699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本课总结</a:t>
            </a:r>
            <a:endParaRPr dirty="0"/>
          </a:p>
        </p:txBody>
      </p:sp>
      <p:sp>
        <p:nvSpPr>
          <p:cNvPr id="23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043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过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高中背景-数学红.jpg" descr="高中背景-数学红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alphaModFix amt="53453"/>
            <a:extLst/>
          </a:blip>
          <a:stretch>
            <a:fillRect/>
          </a:stretch>
        </p:blipFill>
        <p:spPr>
          <a:xfrm>
            <a:off x="11038519" y="3478050"/>
            <a:ext cx="1075545" cy="107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未标题-2.png" descr="未标题-2.png"/>
          <p:cNvPicPr>
            <a:picLocks noChangeAspect="1"/>
          </p:cNvPicPr>
          <p:nvPr/>
        </p:nvPicPr>
        <p:blipFill>
          <a:blip r:embed="rId4">
            <a:alphaModFix amt="58240"/>
            <a:extLst/>
          </a:blip>
          <a:stretch>
            <a:fillRect/>
          </a:stretch>
        </p:blipFill>
        <p:spPr>
          <a:xfrm>
            <a:off x="10869463" y="5938217"/>
            <a:ext cx="1155701" cy="102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未标题-3.png" descr="未标题-3.png"/>
          <p:cNvPicPr>
            <a:picLocks noChangeAspect="1"/>
          </p:cNvPicPr>
          <p:nvPr/>
        </p:nvPicPr>
        <p:blipFill>
          <a:blip r:embed="rId5">
            <a:alphaModFix amt="53453"/>
            <a:extLst/>
          </a:blip>
          <a:stretch>
            <a:fillRect/>
          </a:stretch>
        </p:blipFill>
        <p:spPr>
          <a:xfrm>
            <a:off x="938063" y="3016894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未标题-4.png" descr="未标题-4.png"/>
          <p:cNvPicPr>
            <a:picLocks noChangeAspect="1"/>
          </p:cNvPicPr>
          <p:nvPr/>
        </p:nvPicPr>
        <p:blipFill>
          <a:blip r:embed="rId6">
            <a:alphaModFix amt="53453"/>
            <a:extLst/>
          </a:blip>
          <a:stretch>
            <a:fillRect/>
          </a:stretch>
        </p:blipFill>
        <p:spPr>
          <a:xfrm>
            <a:off x="1661963" y="6966594"/>
            <a:ext cx="10541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未标题-5.png" descr="未标题-5.png"/>
          <p:cNvPicPr>
            <a:picLocks noChangeAspect="1"/>
          </p:cNvPicPr>
          <p:nvPr/>
        </p:nvPicPr>
        <p:blipFill>
          <a:blip r:embed="rId7">
            <a:alphaModFix amt="58240"/>
            <a:extLst/>
          </a:blip>
          <a:stretch>
            <a:fillRect/>
          </a:stretch>
        </p:blipFill>
        <p:spPr>
          <a:xfrm>
            <a:off x="8532663" y="915044"/>
            <a:ext cx="1075545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未标题-6.png" descr="未标题-6.png"/>
          <p:cNvPicPr>
            <a:picLocks noChangeAspect="1"/>
          </p:cNvPicPr>
          <p:nvPr/>
        </p:nvPicPr>
        <p:blipFill>
          <a:blip r:embed="rId8">
            <a:alphaModFix amt="53453"/>
            <a:extLst/>
          </a:blip>
          <a:stretch>
            <a:fillRect/>
          </a:stretch>
        </p:blipFill>
        <p:spPr>
          <a:xfrm>
            <a:off x="9059713" y="7623402"/>
            <a:ext cx="1254544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未标题-7.png" descr="未标题-7.png"/>
          <p:cNvPicPr>
            <a:picLocks noChangeAspect="1"/>
          </p:cNvPicPr>
          <p:nvPr/>
        </p:nvPicPr>
        <p:blipFill>
          <a:blip r:embed="rId9">
            <a:alphaModFix amt="58240"/>
            <a:extLst/>
          </a:blip>
          <a:stretch>
            <a:fillRect/>
          </a:stretch>
        </p:blipFill>
        <p:spPr>
          <a:xfrm>
            <a:off x="5516413" y="7896452"/>
            <a:ext cx="1155701" cy="1254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未标题-9.png" descr="未标题-9.png"/>
          <p:cNvPicPr>
            <a:picLocks noChangeAspect="1"/>
          </p:cNvPicPr>
          <p:nvPr/>
        </p:nvPicPr>
        <p:blipFill>
          <a:blip r:embed="rId10">
            <a:alphaModFix amt="58240"/>
            <a:extLst/>
          </a:blip>
          <a:stretch>
            <a:fillRect/>
          </a:stretch>
        </p:blipFill>
        <p:spPr>
          <a:xfrm>
            <a:off x="2208063" y="1130944"/>
            <a:ext cx="10541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60021" y="985684"/>
            <a:ext cx="483429" cy="48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86600" y="1473712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77200" y="7912613"/>
            <a:ext cx="376671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37621" y="7506495"/>
            <a:ext cx="381265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椭圆 14 拷贝 10.png" descr="椭圆 14 拷贝 1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256681" y="2718595"/>
            <a:ext cx="381266" cy="381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39900" y="4880069"/>
            <a:ext cx="336307" cy="34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椭圆 14 拷贝 2.png" descr="椭圆 14 拷贝 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887200" y="7370707"/>
            <a:ext cx="242913" cy="24587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" name="qq-语文.png" descr="qq-语文.png"/>
          <p:cNvPicPr>
            <a:picLocks noChangeAspect="1"/>
          </p:cNvPicPr>
          <p:nvPr userDrawn="1"/>
        </p:nvPicPr>
        <p:blipFill>
          <a:blip r:embed="rId1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矩形"/>
          <p:cNvSpPr/>
          <p:nvPr userDrawn="1"/>
        </p:nvSpPr>
        <p:spPr>
          <a:xfrm>
            <a:off x="3346325" y="3370174"/>
            <a:ext cx="6312150" cy="2763492"/>
          </a:xfrm>
          <a:prstGeom prst="rect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开始上课"/>
          <p:cNvSpPr txBox="1"/>
          <p:nvPr userDrawn="1"/>
        </p:nvSpPr>
        <p:spPr>
          <a:xfrm>
            <a:off x="4470049" y="4096316"/>
            <a:ext cx="4064702" cy="1266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7000" b="1" spc="699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下节预告</a:t>
            </a:r>
            <a:endParaRPr dirty="0"/>
          </a:p>
        </p:txBody>
      </p:sp>
      <p:sp>
        <p:nvSpPr>
          <p:cNvPr id="23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259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精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高中背景-数学红.jpg" descr="高中背景-数学红.jp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qq-语文.png" descr="qq-语文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9862714" y="9107991"/>
            <a:ext cx="351063" cy="38346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形状"/>
          <p:cNvSpPr/>
          <p:nvPr userDrawn="1"/>
        </p:nvSpPr>
        <p:spPr>
          <a:xfrm>
            <a:off x="-1074044" y="-46955"/>
            <a:ext cx="8171656" cy="936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62D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主讲个人slogan"/>
          <p:cNvSpPr txBox="1"/>
          <p:nvPr userDrawn="1"/>
        </p:nvSpPr>
        <p:spPr>
          <a:xfrm>
            <a:off x="1174384" y="627388"/>
            <a:ext cx="3028820" cy="13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l" defTabSz="457200">
              <a:lnSpc>
                <a:spcPct val="1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/>
              <a:t>学好地理，言之有理</a:t>
            </a:r>
            <a:endParaRPr dirty="0"/>
          </a:p>
        </p:txBody>
      </p:sp>
      <p:pic>
        <p:nvPicPr>
          <p:cNvPr id="8" name="未标题-723456.png" descr="未标题-723456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551457" y="237490"/>
            <a:ext cx="471487" cy="51181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74750" y="1563688"/>
            <a:ext cx="10793413" cy="7200900"/>
          </a:xfrm>
        </p:spPr>
        <p:txBody>
          <a:bodyPr anchor="t">
            <a:normAutofit/>
          </a:bodyPr>
          <a:lstStyle>
            <a:lvl1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1pPr>
            <a:lvl2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2pPr>
            <a:lvl3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3pPr>
            <a:lvl4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 smtClean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4pPr>
            <a:lvl5pPr marL="0" marR="0" indent="0" algn="l" defTabSz="5842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zh-CN" altLang="en-US" sz="2800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微软雅黑" pitchFamily="34" charset="-122"/>
                <a:ea typeface="微软雅黑" pitchFamily="34" charset="-122"/>
                <a:cs typeface="+mj-cs"/>
                <a:sym typeface="Helvetica Neue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1" name="矩形 3"/>
          <p:cNvSpPr txBox="1"/>
          <p:nvPr userDrawn="1"/>
        </p:nvSpPr>
        <p:spPr>
          <a:xfrm>
            <a:off x="10251999" y="9037611"/>
            <a:ext cx="31273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defRPr sz="2200">
                <a:solidFill>
                  <a:srgbClr val="42424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群号</a:t>
            </a:r>
            <a:r>
              <a:rPr dirty="0" smtClean="0"/>
              <a:t>：</a:t>
            </a:r>
            <a:r>
              <a:rPr lang="en-US" dirty="0" smtClean="0"/>
              <a:t>744093936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120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83" r:id="rId3"/>
    <p:sldLayoutId id="2147483660" r:id="rId4"/>
    <p:sldLayoutId id="2147483678" r:id="rId5"/>
    <p:sldLayoutId id="2147483679" r:id="rId6"/>
    <p:sldLayoutId id="2147483680" r:id="rId7"/>
    <p:sldLayoutId id="2147483681" r:id="rId8"/>
    <p:sldLayoutId id="2147483671" r:id="rId9"/>
    <p:sldLayoutId id="2147483672" r:id="rId10"/>
    <p:sldLayoutId id="2147483673" r:id="rId11"/>
    <p:sldLayoutId id="2147483674" r:id="rId12"/>
    <p:sldLayoutId id="2147483676" r:id="rId13"/>
    <p:sldLayoutId id="2147483685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22.ti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14.ti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13.ti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zuoyebang\Desktop\15.ti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zuoyebang\Desktop\16.tif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55.TI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../../Application%20Data/Microsoft/Word/56.TI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圆形"/>
          <p:cNvSpPr/>
          <p:nvPr/>
        </p:nvSpPr>
        <p:spPr>
          <a:xfrm>
            <a:off x="1720614" y="3491238"/>
            <a:ext cx="3008936" cy="3008936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线条"/>
          <p:cNvSpPr/>
          <p:nvPr/>
        </p:nvSpPr>
        <p:spPr>
          <a:xfrm flipV="1">
            <a:off x="5031414" y="4505520"/>
            <a:ext cx="622300" cy="163810"/>
          </a:xfrm>
          <a:prstGeom prst="line">
            <a:avLst/>
          </a:prstGeom>
          <a:ln w="25400">
            <a:solidFill>
              <a:srgbClr val="C0C0C0"/>
            </a:solidFill>
            <a:prstDash val="sysDot"/>
            <a:miter lim="400000"/>
            <a:tailEnd type="arrow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7" name="两线四角"/>
          <p:cNvSpPr txBox="1"/>
          <p:nvPr/>
        </p:nvSpPr>
        <p:spPr>
          <a:xfrm>
            <a:off x="7103423" y="3865327"/>
            <a:ext cx="5420788" cy="804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400" spc="340">
                <a:solidFill>
                  <a:srgbClr val="545454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rPr lang="zh-CN" altLang="en-US" b="1" dirty="0" smtClean="0"/>
              <a:t>地球自转的运动特征</a:t>
            </a:r>
            <a:endParaRPr b="1" dirty="0"/>
          </a:p>
        </p:txBody>
      </p:sp>
      <p:sp>
        <p:nvSpPr>
          <p:cNvPr id="248" name="圆形"/>
          <p:cNvSpPr/>
          <p:nvPr/>
        </p:nvSpPr>
        <p:spPr>
          <a:xfrm>
            <a:off x="6116020" y="3899028"/>
            <a:ext cx="736601" cy="736602"/>
          </a:xfrm>
          <a:prstGeom prst="ellipse">
            <a:avLst/>
          </a:prstGeom>
          <a:solidFill>
            <a:srgbClr val="F6C520">
              <a:alpha val="8933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2"/>
          <p:cNvSpPr txBox="1"/>
          <p:nvPr/>
        </p:nvSpPr>
        <p:spPr>
          <a:xfrm>
            <a:off x="6336844" y="3985200"/>
            <a:ext cx="2949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rPr lang="en-US" dirty="0" smtClean="0"/>
              <a:t>1</a:t>
            </a:r>
            <a:endParaRPr dirty="0"/>
          </a:p>
        </p:txBody>
      </p:sp>
      <p:sp>
        <p:nvSpPr>
          <p:cNvPr id="250" name="垂线"/>
          <p:cNvSpPr txBox="1"/>
          <p:nvPr/>
        </p:nvSpPr>
        <p:spPr>
          <a:xfrm>
            <a:off x="7139160" y="5153761"/>
            <a:ext cx="5420787" cy="804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60000"/>
              </a:lnSpc>
              <a:defRPr sz="3400" spc="340">
                <a:solidFill>
                  <a:srgbClr val="545454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rPr lang="zh-CN" altLang="en-US" b="1" dirty="0" smtClean="0"/>
              <a:t>地球自转的地理意义</a:t>
            </a:r>
            <a:endParaRPr b="1" dirty="0"/>
          </a:p>
        </p:txBody>
      </p:sp>
      <p:sp>
        <p:nvSpPr>
          <p:cNvPr id="251" name="圆形"/>
          <p:cNvSpPr/>
          <p:nvPr/>
        </p:nvSpPr>
        <p:spPr>
          <a:xfrm>
            <a:off x="6181735" y="5341492"/>
            <a:ext cx="736601" cy="736601"/>
          </a:xfrm>
          <a:prstGeom prst="ellipse">
            <a:avLst/>
          </a:prstGeom>
          <a:solidFill>
            <a:srgbClr val="D62E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3"/>
          <p:cNvSpPr txBox="1"/>
          <p:nvPr/>
        </p:nvSpPr>
        <p:spPr>
          <a:xfrm>
            <a:off x="6402559" y="5427664"/>
            <a:ext cx="29495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rPr lang="en-US" dirty="0" smtClean="0"/>
              <a:t>2</a:t>
            </a:r>
            <a:endParaRPr dirty="0"/>
          </a:p>
        </p:txBody>
      </p:sp>
      <p:sp>
        <p:nvSpPr>
          <p:cNvPr id="253" name="妙趣横生的作文"/>
          <p:cNvSpPr txBox="1"/>
          <p:nvPr/>
        </p:nvSpPr>
        <p:spPr>
          <a:xfrm>
            <a:off x="2098031" y="4058961"/>
            <a:ext cx="2254102" cy="20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600">
                <a:solidFill>
                  <a:srgbClr val="FFFFFF"/>
                </a:soli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r>
              <a:rPr lang="zh-CN" altLang="en-US" dirty="0" smtClean="0"/>
              <a:t>地球自转及其地理意义</a:t>
            </a:r>
            <a:endParaRPr lang="zh-CN" altLang="zh-CN" dirty="0"/>
          </a:p>
        </p:txBody>
      </p:sp>
      <p:sp>
        <p:nvSpPr>
          <p:cNvPr id="257" name="线条"/>
          <p:cNvSpPr/>
          <p:nvPr/>
        </p:nvSpPr>
        <p:spPr>
          <a:xfrm>
            <a:off x="5052029" y="5555763"/>
            <a:ext cx="682674" cy="180134"/>
          </a:xfrm>
          <a:prstGeom prst="line">
            <a:avLst/>
          </a:prstGeom>
          <a:ln w="25400">
            <a:solidFill>
              <a:srgbClr val="C0C0C0"/>
            </a:solidFill>
            <a:prstDash val="sysDot"/>
            <a:miter lim="400000"/>
            <a:tailEnd type="arrow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8" name="开始上课"/>
          <p:cNvSpPr txBox="1"/>
          <p:nvPr/>
        </p:nvSpPr>
        <p:spPr>
          <a:xfrm>
            <a:off x="805760" y="580009"/>
            <a:ext cx="1511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5000" b="1" spc="499">
                <a:solidFill>
                  <a:srgbClr val="535353"/>
                </a:solidFill>
              </a:defRPr>
            </a:lvl1pPr>
          </a:lstStyle>
          <a:p>
            <a:r>
              <a:rPr dirty="0" err="1"/>
              <a:t>目录</a:t>
            </a:r>
            <a:endParaRPr dirty="0"/>
          </a:p>
        </p:txBody>
      </p:sp>
      <p:sp>
        <p:nvSpPr>
          <p:cNvPr id="259" name="开始上课"/>
          <p:cNvSpPr txBox="1"/>
          <p:nvPr/>
        </p:nvSpPr>
        <p:spPr>
          <a:xfrm>
            <a:off x="816833" y="1608709"/>
            <a:ext cx="22003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200" b="1" spc="319">
                <a:solidFill>
                  <a:srgbClr val="DDDDDD"/>
                </a:solidFill>
              </a:defRPr>
            </a:lvl1pPr>
          </a:lstStyle>
          <a:p>
            <a:r>
              <a:rPr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77811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11449272" cy="691468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sz="32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sz="32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3200" dirty="0" smtClean="0">
                <a:solidFill>
                  <a:schemeClr val="tx1"/>
                </a:solidFill>
              </a:rPr>
              <a:t>图中</a:t>
            </a:r>
            <a:r>
              <a:rPr lang="zh-CN" altLang="en-US" sz="3200" dirty="0">
                <a:solidFill>
                  <a:schemeClr val="tx1"/>
                </a:solidFill>
              </a:rPr>
              <a:t>四点处于黄昏的</a:t>
            </a:r>
            <a:r>
              <a:rPr lang="zh-CN" altLang="en-US" sz="3200" dirty="0" smtClean="0">
                <a:solidFill>
                  <a:schemeClr val="tx1"/>
                </a:solidFill>
              </a:rPr>
              <a:t>是（  ）</a:t>
            </a:r>
            <a:endParaRPr lang="zh-CN" altLang="en-US" sz="32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A.①  			B.②  </a:t>
            </a:r>
          </a:p>
          <a:p>
            <a:pPr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C.③  			D.④</a:t>
            </a:r>
          </a:p>
          <a:p>
            <a:pPr>
              <a:buNone/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8" name="Picture 2" descr="R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6" y="1348408"/>
            <a:ext cx="1027387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946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5075" r="15083" b="5212"/>
          <a:stretch>
            <a:fillRect/>
          </a:stretch>
        </p:blipFill>
        <p:spPr bwMode="auto">
          <a:xfrm>
            <a:off x="3531369" y="2366045"/>
            <a:ext cx="4983163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5963419" y="2618458"/>
            <a:ext cx="71438" cy="71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弧形 4"/>
          <p:cNvSpPr/>
          <p:nvPr/>
        </p:nvSpPr>
        <p:spPr>
          <a:xfrm>
            <a:off x="4720407" y="2353345"/>
            <a:ext cx="2579687" cy="876300"/>
          </a:xfrm>
          <a:prstGeom prst="arc">
            <a:avLst>
              <a:gd name="adj1" fmla="val 21479769"/>
              <a:gd name="adj2" fmla="val 10895655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弧形 5"/>
          <p:cNvSpPr/>
          <p:nvPr/>
        </p:nvSpPr>
        <p:spPr>
          <a:xfrm>
            <a:off x="3644082" y="3229645"/>
            <a:ext cx="4697412" cy="3060700"/>
          </a:xfrm>
          <a:prstGeom prst="arc">
            <a:avLst>
              <a:gd name="adj1" fmla="val 21598200"/>
              <a:gd name="adj2" fmla="val 1080403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642494" y="2356520"/>
            <a:ext cx="4710113" cy="47736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连接符 7"/>
          <p:cNvCxnSpPr>
            <a:stCxn id="7" idx="0"/>
          </p:cNvCxnSpPr>
          <p:nvPr/>
        </p:nvCxnSpPr>
        <p:spPr>
          <a:xfrm>
            <a:off x="5998344" y="2356520"/>
            <a:ext cx="14288" cy="4776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形 8"/>
          <p:cNvSpPr/>
          <p:nvPr/>
        </p:nvSpPr>
        <p:spPr>
          <a:xfrm rot="1148159">
            <a:off x="4226694" y="2551783"/>
            <a:ext cx="4141788" cy="4773612"/>
          </a:xfrm>
          <a:prstGeom prst="arc">
            <a:avLst>
              <a:gd name="adj1" fmla="val 6302857"/>
              <a:gd name="adj2" fmla="val 1665791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弧形 9"/>
          <p:cNvSpPr/>
          <p:nvPr/>
        </p:nvSpPr>
        <p:spPr>
          <a:xfrm rot="555795">
            <a:off x="5090294" y="2394620"/>
            <a:ext cx="2263775" cy="4775200"/>
          </a:xfrm>
          <a:prstGeom prst="arc">
            <a:avLst>
              <a:gd name="adj1" fmla="val 5416360"/>
              <a:gd name="adj2" fmla="val 1615847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>
            <a:off x="3644082" y="2653383"/>
            <a:ext cx="4697412" cy="4210050"/>
          </a:xfrm>
          <a:prstGeom prst="arc">
            <a:avLst>
              <a:gd name="adj1" fmla="val 10757795"/>
              <a:gd name="adj2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3732982" y="3175670"/>
            <a:ext cx="4551362" cy="2035175"/>
          </a:xfrm>
          <a:prstGeom prst="arc">
            <a:avLst>
              <a:gd name="adj1" fmla="val 21322007"/>
              <a:gd name="adj2" fmla="val 11008956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 rot="20451841" flipH="1">
            <a:off x="3721869" y="2540670"/>
            <a:ext cx="4000500" cy="4773613"/>
          </a:xfrm>
          <a:prstGeom prst="arc">
            <a:avLst>
              <a:gd name="adj1" fmla="val 6238901"/>
              <a:gd name="adj2" fmla="val 16657911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rot="21044205" flipH="1">
            <a:off x="4642619" y="2404145"/>
            <a:ext cx="2265363" cy="4773613"/>
          </a:xfrm>
          <a:prstGeom prst="arc">
            <a:avLst>
              <a:gd name="adj1" fmla="val 5416360"/>
              <a:gd name="adj2" fmla="val 1615847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>
            <a:off x="3923482" y="4432970"/>
            <a:ext cx="4186237" cy="2451100"/>
          </a:xfrm>
          <a:prstGeom prst="arc">
            <a:avLst>
              <a:gd name="adj1" fmla="val 1167694"/>
              <a:gd name="adj2" fmla="val 9667637"/>
            </a:avLst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>
            <a:off x="4007619" y="2151733"/>
            <a:ext cx="4014788" cy="1965325"/>
          </a:xfrm>
          <a:prstGeom prst="arc">
            <a:avLst>
              <a:gd name="adj1" fmla="val 455048"/>
              <a:gd name="adj2" fmla="val 10374270"/>
            </a:avLst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 rot="1557495">
            <a:off x="3715519" y="3327042"/>
            <a:ext cx="4706633" cy="2581426"/>
          </a:xfrm>
          <a:prstGeom prst="arc">
            <a:avLst>
              <a:gd name="adj1" fmla="val 10774393"/>
              <a:gd name="adj2" fmla="val 21582606"/>
            </a:avLst>
          </a:prstGeom>
          <a:ln w="19050"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弧形 17"/>
          <p:cNvSpPr/>
          <p:nvPr/>
        </p:nvSpPr>
        <p:spPr>
          <a:xfrm>
            <a:off x="4715312" y="2355244"/>
            <a:ext cx="2579929" cy="876866"/>
          </a:xfrm>
          <a:prstGeom prst="arc">
            <a:avLst>
              <a:gd name="adj1" fmla="val 5239943"/>
              <a:gd name="adj2" fmla="val 9889761"/>
            </a:avLst>
          </a:prstGeom>
          <a:ln w="12700">
            <a:solidFill>
              <a:srgbClr val="FFFF00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弧形 18"/>
          <p:cNvSpPr/>
          <p:nvPr/>
        </p:nvSpPr>
        <p:spPr>
          <a:xfrm>
            <a:off x="4006955" y="2150943"/>
            <a:ext cx="4015345" cy="1966884"/>
          </a:xfrm>
          <a:prstGeom prst="arc">
            <a:avLst>
              <a:gd name="adj1" fmla="val 1811861"/>
              <a:gd name="adj2" fmla="val 10310661"/>
            </a:avLst>
          </a:prstGeom>
          <a:ln w="12700">
            <a:solidFill>
              <a:srgbClr val="FFFF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>
            <a:off x="3738753" y="3182501"/>
            <a:ext cx="4551320" cy="2034596"/>
          </a:xfrm>
          <a:prstGeom prst="arc">
            <a:avLst>
              <a:gd name="adj1" fmla="val 767772"/>
              <a:gd name="adj2" fmla="val 11008956"/>
            </a:avLst>
          </a:prstGeom>
          <a:ln w="12700">
            <a:solidFill>
              <a:srgbClr val="FFFF00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圆角矩形标注 20"/>
          <p:cNvSpPr/>
          <p:nvPr/>
        </p:nvSpPr>
        <p:spPr>
          <a:xfrm flipH="1">
            <a:off x="4421957" y="7293645"/>
            <a:ext cx="1200150" cy="425450"/>
          </a:xfrm>
          <a:prstGeom prst="wedgeRoundRectCallout">
            <a:avLst>
              <a:gd name="adj1" fmla="val -21290"/>
              <a:gd name="adj2" fmla="val -95551"/>
              <a:gd name="adj3" fmla="val 16667"/>
            </a:avLst>
          </a:prstGeom>
          <a:solidFill>
            <a:srgbClr val="9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昼半球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圆角矩形标注 21"/>
          <p:cNvSpPr/>
          <p:nvPr/>
        </p:nvSpPr>
        <p:spPr>
          <a:xfrm flipH="1">
            <a:off x="6284094" y="1762795"/>
            <a:ext cx="1198563" cy="423863"/>
          </a:xfrm>
          <a:prstGeom prst="wedgeRoundRectCallout">
            <a:avLst>
              <a:gd name="adj1" fmla="val 19763"/>
              <a:gd name="adj2" fmla="val 88825"/>
              <a:gd name="adj3" fmla="val 16667"/>
            </a:avLst>
          </a:prstGeom>
          <a:solidFill>
            <a:srgbClr val="9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夜半球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圆角矩形标注 22"/>
          <p:cNvSpPr/>
          <p:nvPr/>
        </p:nvSpPr>
        <p:spPr>
          <a:xfrm flipH="1">
            <a:off x="3156719" y="3512220"/>
            <a:ext cx="912813" cy="423863"/>
          </a:xfrm>
          <a:prstGeom prst="wedgeRoundRectCallout">
            <a:avLst>
              <a:gd name="adj1" fmla="val -66741"/>
              <a:gd name="adj2" fmla="val -23043"/>
              <a:gd name="adj3" fmla="val 16667"/>
            </a:avLst>
          </a:prstGeom>
          <a:solidFill>
            <a:srgbClr val="9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昼弧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7282632" y="2916908"/>
            <a:ext cx="912812" cy="425450"/>
          </a:xfrm>
          <a:prstGeom prst="wedgeRoundRectCallout">
            <a:avLst>
              <a:gd name="adj1" fmla="val -66741"/>
              <a:gd name="adj2" fmla="val -23043"/>
              <a:gd name="adj3" fmla="val 16667"/>
            </a:avLst>
          </a:prstGeom>
          <a:solidFill>
            <a:srgbClr val="9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夜弧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弧形 24"/>
          <p:cNvSpPr/>
          <p:nvPr/>
        </p:nvSpPr>
        <p:spPr>
          <a:xfrm>
            <a:off x="3642653" y="3284868"/>
            <a:ext cx="4684692" cy="3014491"/>
          </a:xfrm>
          <a:prstGeom prst="arc">
            <a:avLst>
              <a:gd name="adj1" fmla="val 624551"/>
              <a:gd name="adj2" fmla="val 10687102"/>
            </a:avLst>
          </a:prstGeom>
          <a:ln w="12700">
            <a:solidFill>
              <a:srgbClr val="FFFF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弧形 25"/>
          <p:cNvSpPr/>
          <p:nvPr/>
        </p:nvSpPr>
        <p:spPr>
          <a:xfrm>
            <a:off x="3996873" y="4726482"/>
            <a:ext cx="4006697" cy="2155315"/>
          </a:xfrm>
          <a:prstGeom prst="arc">
            <a:avLst>
              <a:gd name="adj1" fmla="val 780185"/>
              <a:gd name="adj2" fmla="val 9930664"/>
            </a:avLst>
          </a:prstGeom>
          <a:ln w="12700">
            <a:solidFill>
              <a:srgbClr val="FFFF00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TextBox 1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41760" y="1420416"/>
            <a:ext cx="5254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昼夜交替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40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 flipH="1">
            <a:off x="1514936" y="2865878"/>
            <a:ext cx="3148013" cy="3148012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flipH="1">
            <a:off x="1853074" y="3196078"/>
            <a:ext cx="2486025" cy="2486025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flipH="1">
            <a:off x="2692861" y="4035865"/>
            <a:ext cx="806450" cy="806450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弧形 51"/>
          <p:cNvSpPr/>
          <p:nvPr/>
        </p:nvSpPr>
        <p:spPr>
          <a:xfrm rot="7966583" flipV="1">
            <a:off x="1304996" y="2726414"/>
            <a:ext cx="3784174" cy="3784172"/>
          </a:xfrm>
          <a:prstGeom prst="arc">
            <a:avLst>
              <a:gd name="adj1" fmla="val 17401621"/>
              <a:gd name="adj2" fmla="val 20564809"/>
            </a:avLst>
          </a:prstGeom>
          <a:ln>
            <a:gradFill flip="none" rotWithShape="1"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69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3" name="组合 11"/>
          <p:cNvGrpSpPr>
            <a:grpSpLocks/>
          </p:cNvGrpSpPr>
          <p:nvPr/>
        </p:nvGrpSpPr>
        <p:grpSpPr bwMode="auto">
          <a:xfrm rot="1800000">
            <a:off x="1553036" y="2899215"/>
            <a:ext cx="3092450" cy="3090863"/>
            <a:chOff x="5033909" y="1952961"/>
            <a:chExt cx="2477997" cy="2477997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5034227" y="3192510"/>
              <a:ext cx="247799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72908" y="1952961"/>
              <a:ext cx="0" cy="247799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14"/>
          <p:cNvGrpSpPr>
            <a:grpSpLocks/>
          </p:cNvGrpSpPr>
          <p:nvPr/>
        </p:nvGrpSpPr>
        <p:grpSpPr bwMode="auto">
          <a:xfrm rot="3600000">
            <a:off x="1526049" y="2867465"/>
            <a:ext cx="3157538" cy="3157537"/>
            <a:chOff x="5033909" y="1952961"/>
            <a:chExt cx="2477997" cy="2477997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5034221" y="3191421"/>
              <a:ext cx="247799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273447" y="1953273"/>
              <a:ext cx="0" cy="247799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>
            <a:stCxn id="49" idx="2"/>
            <a:endCxn id="49" idx="6"/>
          </p:cNvCxnSpPr>
          <p:nvPr/>
        </p:nvCxnSpPr>
        <p:spPr>
          <a:xfrm flipH="1">
            <a:off x="1514936" y="4439090"/>
            <a:ext cx="314801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105611" y="2854765"/>
            <a:ext cx="0" cy="314801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802149" y="3658040"/>
            <a:ext cx="461962" cy="1476375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地球自转方向</a:t>
            </a:r>
          </a:p>
        </p:txBody>
      </p:sp>
      <p:sp>
        <p:nvSpPr>
          <p:cNvPr id="63" name="矩形 62"/>
          <p:cNvSpPr/>
          <p:nvPr/>
        </p:nvSpPr>
        <p:spPr>
          <a:xfrm>
            <a:off x="742467" y="6652202"/>
            <a:ext cx="5138737" cy="16890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l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晨昏线平分地球，是过球心的大圆</a:t>
            </a:r>
          </a:p>
          <a:p>
            <a:pPr marL="285750" indent="-285750" algn="l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晨昏线自东向西移动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(15°/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，与地球自转方向相反</a:t>
            </a:r>
          </a:p>
        </p:txBody>
      </p:sp>
      <p:grpSp>
        <p:nvGrpSpPr>
          <p:cNvPr id="64" name="组合 63"/>
          <p:cNvGrpSpPr>
            <a:grpSpLocks/>
          </p:cNvGrpSpPr>
          <p:nvPr/>
        </p:nvGrpSpPr>
        <p:grpSpPr bwMode="auto">
          <a:xfrm flipH="1">
            <a:off x="2700799" y="2862703"/>
            <a:ext cx="811212" cy="3155950"/>
            <a:chOff x="5984128" y="1875094"/>
            <a:chExt cx="810703" cy="3157464"/>
          </a:xfrm>
        </p:grpSpPr>
        <p:sp>
          <p:nvSpPr>
            <p:cNvPr id="65" name="弧形 64"/>
            <p:cNvSpPr/>
            <p:nvPr/>
          </p:nvSpPr>
          <p:spPr>
            <a:xfrm flipH="1">
              <a:off x="5987301" y="1875094"/>
              <a:ext cx="807530" cy="3152699"/>
            </a:xfrm>
            <a:prstGeom prst="arc">
              <a:avLst>
                <a:gd name="adj1" fmla="val 101190"/>
                <a:gd name="adj2" fmla="val 5394658"/>
              </a:avLst>
            </a:prstGeom>
            <a:ln w="19050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弧形 65"/>
            <p:cNvSpPr/>
            <p:nvPr/>
          </p:nvSpPr>
          <p:spPr>
            <a:xfrm flipH="1">
              <a:off x="5984128" y="1879858"/>
              <a:ext cx="807530" cy="3152700"/>
            </a:xfrm>
            <a:prstGeom prst="arc">
              <a:avLst>
                <a:gd name="adj1" fmla="val 16196312"/>
                <a:gd name="adj2" fmla="val 21460363"/>
              </a:avLst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 bwMode="auto">
          <a:xfrm rot="1158767">
            <a:off x="6978333" y="2626959"/>
            <a:ext cx="1554162" cy="3101975"/>
          </a:xfrm>
          <a:custGeom>
            <a:avLst/>
            <a:gdLst>
              <a:gd name="connsiteX0" fmla="*/ 2378756 w 2382732"/>
              <a:gd name="connsiteY0" fmla="*/ 0 h 4757512"/>
              <a:gd name="connsiteX1" fmla="*/ 2382732 w 2382732"/>
              <a:gd name="connsiteY1" fmla="*/ 201 h 4757512"/>
              <a:gd name="connsiteX2" fmla="*/ 2382732 w 2382732"/>
              <a:gd name="connsiteY2" fmla="*/ 4757311 h 4757512"/>
              <a:gd name="connsiteX3" fmla="*/ 2378756 w 2382732"/>
              <a:gd name="connsiteY3" fmla="*/ 4757512 h 4757512"/>
              <a:gd name="connsiteX4" fmla="*/ 0 w 2382732"/>
              <a:gd name="connsiteY4" fmla="*/ 2378756 h 4757512"/>
              <a:gd name="connsiteX5" fmla="*/ 2378756 w 2382732"/>
              <a:gd name="connsiteY5" fmla="*/ 0 h 475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2732" h="4757512">
                <a:moveTo>
                  <a:pt x="2378756" y="0"/>
                </a:moveTo>
                <a:lnTo>
                  <a:pt x="2382732" y="201"/>
                </a:lnTo>
                <a:lnTo>
                  <a:pt x="2382732" y="4757311"/>
                </a:lnTo>
                <a:lnTo>
                  <a:pt x="2378756" y="4757512"/>
                </a:lnTo>
                <a:cubicBezTo>
                  <a:pt x="1065005" y="4757512"/>
                  <a:pt x="0" y="3692507"/>
                  <a:pt x="0" y="2378756"/>
                </a:cubicBezTo>
                <a:cubicBezTo>
                  <a:pt x="0" y="1065005"/>
                  <a:pt x="1065005" y="0"/>
                  <a:pt x="237875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2" name="组合 2"/>
          <p:cNvGrpSpPr>
            <a:grpSpLocks/>
          </p:cNvGrpSpPr>
          <p:nvPr/>
        </p:nvGrpSpPr>
        <p:grpSpPr bwMode="auto">
          <a:xfrm>
            <a:off x="6937058" y="2876196"/>
            <a:ext cx="3097212" cy="3101975"/>
            <a:chOff x="4678188" y="1589596"/>
            <a:chExt cx="3554896" cy="2450911"/>
          </a:xfrm>
        </p:grpSpPr>
        <p:grpSp>
          <p:nvGrpSpPr>
            <p:cNvPr id="93" name="组合 3"/>
            <p:cNvGrpSpPr>
              <a:grpSpLocks/>
            </p:cNvGrpSpPr>
            <p:nvPr/>
          </p:nvGrpSpPr>
          <p:grpSpPr bwMode="auto">
            <a:xfrm>
              <a:off x="4678188" y="1589596"/>
              <a:ext cx="3554896" cy="2450911"/>
              <a:chOff x="5206821" y="1183500"/>
              <a:chExt cx="3554897" cy="3554896"/>
            </a:xfrm>
          </p:grpSpPr>
          <p:sp>
            <p:nvSpPr>
              <p:cNvPr id="98" name="椭圆​​ 22"/>
              <p:cNvSpPr/>
              <p:nvPr/>
            </p:nvSpPr>
            <p:spPr>
              <a:xfrm>
                <a:off x="5206821" y="1183500"/>
                <a:ext cx="3554897" cy="3554896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99" name="直接连接符​​ 23"/>
              <p:cNvCxnSpPr>
                <a:stCxn id="98" idx="2"/>
                <a:endCxn id="98" idx="6"/>
              </p:cNvCxnSpPr>
              <p:nvPr/>
            </p:nvCxnSpPr>
            <p:spPr>
              <a:xfrm>
                <a:off x="5206821" y="2960949"/>
                <a:ext cx="3554897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​​ 24"/>
              <p:cNvCxnSpPr>
                <a:stCxn id="98" idx="0"/>
                <a:endCxn id="98" idx="4"/>
              </p:cNvCxnSpPr>
              <p:nvPr/>
            </p:nvCxnSpPr>
            <p:spPr>
              <a:xfrm>
                <a:off x="6985181" y="1183500"/>
                <a:ext cx="0" cy="3554896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组合 11"/>
              <p:cNvGrpSpPr>
                <a:grpSpLocks/>
              </p:cNvGrpSpPr>
              <p:nvPr/>
            </p:nvGrpSpPr>
            <p:grpSpPr bwMode="auto">
              <a:xfrm>
                <a:off x="5815135" y="1190559"/>
                <a:ext cx="2340501" cy="3544899"/>
                <a:chOff x="5815135" y="1203811"/>
                <a:chExt cx="2340501" cy="3544899"/>
              </a:xfrm>
            </p:grpSpPr>
            <p:sp>
              <p:nvSpPr>
                <p:cNvPr id="105" name="弧形 104"/>
                <p:cNvSpPr/>
                <p:nvPr/>
              </p:nvSpPr>
              <p:spPr>
                <a:xfrm flipH="1">
                  <a:off x="5815399" y="1205849"/>
                  <a:ext cx="2339563" cy="3542160"/>
                </a:xfrm>
                <a:prstGeom prst="arc">
                  <a:avLst>
                    <a:gd name="adj1" fmla="val 16200000"/>
                    <a:gd name="adj2" fmla="val 5430969"/>
                  </a:avLst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6" name="弧形 105"/>
                <p:cNvSpPr/>
                <p:nvPr/>
              </p:nvSpPr>
              <p:spPr>
                <a:xfrm flipH="1">
                  <a:off x="6416689" y="1204029"/>
                  <a:ext cx="1133340" cy="3542161"/>
                </a:xfrm>
                <a:prstGeom prst="arc">
                  <a:avLst>
                    <a:gd name="adj1" fmla="val 16200000"/>
                    <a:gd name="adj2" fmla="val 5430969"/>
                  </a:avLst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102" name="组合 12"/>
              <p:cNvGrpSpPr>
                <a:grpSpLocks/>
              </p:cNvGrpSpPr>
              <p:nvPr/>
            </p:nvGrpSpPr>
            <p:grpSpPr bwMode="auto">
              <a:xfrm flipH="1">
                <a:off x="5822642" y="1190559"/>
                <a:ext cx="2340501" cy="3544899"/>
                <a:chOff x="5815132" y="1203811"/>
                <a:chExt cx="2340501" cy="3544899"/>
              </a:xfrm>
            </p:grpSpPr>
            <p:sp>
              <p:nvSpPr>
                <p:cNvPr id="103" name="弧形 102"/>
                <p:cNvSpPr/>
                <p:nvPr/>
              </p:nvSpPr>
              <p:spPr>
                <a:xfrm flipH="1">
                  <a:off x="5816024" y="1205849"/>
                  <a:ext cx="2339563" cy="3542160"/>
                </a:xfrm>
                <a:prstGeom prst="arc">
                  <a:avLst>
                    <a:gd name="adj1" fmla="val 16200000"/>
                    <a:gd name="adj2" fmla="val 5430969"/>
                  </a:avLst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4" name="弧形 103"/>
                <p:cNvSpPr/>
                <p:nvPr/>
              </p:nvSpPr>
              <p:spPr>
                <a:xfrm flipH="1">
                  <a:off x="6422780" y="1204029"/>
                  <a:ext cx="1133340" cy="3542161"/>
                </a:xfrm>
                <a:prstGeom prst="arc">
                  <a:avLst>
                    <a:gd name="adj1" fmla="val 16200000"/>
                    <a:gd name="adj2" fmla="val 5430969"/>
                  </a:avLst>
                </a:prstGeom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</p:grpSp>
        <p:cxnSp>
          <p:nvCxnSpPr>
            <p:cNvPr id="94" name="直接连接符​​ 37"/>
            <p:cNvCxnSpPr/>
            <p:nvPr/>
          </p:nvCxnSpPr>
          <p:spPr>
            <a:xfrm>
              <a:off x="5888055" y="1671126"/>
              <a:ext cx="1158849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​​ 38"/>
            <p:cNvCxnSpPr/>
            <p:nvPr/>
          </p:nvCxnSpPr>
          <p:spPr>
            <a:xfrm>
              <a:off x="5888055" y="3972775"/>
              <a:ext cx="113334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​​ 63"/>
            <p:cNvCxnSpPr/>
            <p:nvPr/>
          </p:nvCxnSpPr>
          <p:spPr>
            <a:xfrm>
              <a:off x="4816667" y="2424963"/>
              <a:ext cx="3281583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​​ 66"/>
            <p:cNvCxnSpPr/>
            <p:nvPr/>
          </p:nvCxnSpPr>
          <p:spPr>
            <a:xfrm>
              <a:off x="4829421" y="3244024"/>
              <a:ext cx="3246963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弧形 106"/>
          <p:cNvSpPr/>
          <p:nvPr/>
        </p:nvSpPr>
        <p:spPr>
          <a:xfrm>
            <a:off x="8273449" y="2680092"/>
            <a:ext cx="422028" cy="101256"/>
          </a:xfrm>
          <a:prstGeom prst="arc">
            <a:avLst>
              <a:gd name="adj1" fmla="val 19835218"/>
              <a:gd name="adj2" fmla="val 10915258"/>
            </a:avLst>
          </a:prstGeom>
          <a:ln>
            <a:gradFill flip="none" rotWithShape="1">
              <a:gsLst>
                <a:gs pos="2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7068820" y="6652202"/>
            <a:ext cx="4551362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晨昏线永远平分赤道。</a:t>
            </a:r>
          </a:p>
          <a:p>
            <a:pPr marL="285750" indent="-285750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晨昏线平面与太阳光线垂直。</a:t>
            </a:r>
          </a:p>
        </p:txBody>
      </p:sp>
      <p:sp>
        <p:nvSpPr>
          <p:cNvPr id="38" name="TextBox 18">
            <a:hlinkClick r:id="rId3" action="ppaction://hlinksldjump"/>
          </p:cNvPr>
          <p:cNvSpPr txBox="1">
            <a:spLocks noGrp="1" noChangeArrowheads="1"/>
          </p:cNvSpPr>
          <p:nvPr>
            <p:ph type="body" sz="quarter" idx="10"/>
          </p:nvPr>
        </p:nvSpPr>
        <p:spPr bwMode="auto">
          <a:xfrm>
            <a:off x="669925" y="1347788"/>
            <a:ext cx="11449050" cy="834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昼夜交替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1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  <p:bldP spid="10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85776" y="1492424"/>
            <a:ext cx="4314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0000"/>
                </a:solidFill>
                <a:latin typeface="明黑" pitchFamily="34" charset="-122"/>
                <a:ea typeface="明黑" pitchFamily="34" charset="-122"/>
              </a:rPr>
              <a:t>地转偏向力</a:t>
            </a:r>
          </a:p>
        </p:txBody>
      </p:sp>
      <p:sp>
        <p:nvSpPr>
          <p:cNvPr id="47" name="内容占位符 2"/>
          <p:cNvSpPr txBox="1">
            <a:spLocks/>
          </p:cNvSpPr>
          <p:nvPr/>
        </p:nvSpPr>
        <p:spPr>
          <a:xfrm>
            <a:off x="885776" y="5812904"/>
            <a:ext cx="7451725" cy="1800225"/>
          </a:xfrm>
          <a:prstGeom prst="rect">
            <a:avLst/>
          </a:prstGeom>
        </p:spPr>
        <p:txBody>
          <a:bodyPr/>
          <a:lstStyle>
            <a:lvl1pPr marL="457200" indent="-457200">
              <a:defRPr sz="2800"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5pPr>
            <a:lvl6pPr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6pPr>
            <a:lvl7pPr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7pPr>
            <a:lvl8pPr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8pPr>
            <a:lvl9pPr fontAlgn="base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微软雅黑 Light" pitchFamily="34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ts val="1200"/>
              </a:spcBef>
              <a:buFont typeface="Arial Black" pitchFamily="34" charset="0"/>
              <a:buAutoNum type="arabicPeriod"/>
            </a:pPr>
            <a:r>
              <a:rPr lang="zh-CN" altLang="en-US" dirty="0">
                <a:solidFill>
                  <a:srgbClr val="CC0000"/>
                </a:solidFill>
                <a:latin typeface="微软雅黑 Light" pitchFamily="34" charset="-122"/>
              </a:rPr>
              <a:t>北半球向右偏，南半球向左偏，赤道无偏转</a:t>
            </a:r>
            <a:endParaRPr lang="en-US" altLang="zh-CN" dirty="0">
              <a:solidFill>
                <a:srgbClr val="CC0000"/>
              </a:solidFill>
              <a:latin typeface="微软雅黑 Light" pitchFamily="34" charset="-122"/>
            </a:endParaRPr>
          </a:p>
          <a:p>
            <a:pPr algn="l" eaLnBrk="1" hangingPunct="1">
              <a:lnSpc>
                <a:spcPct val="150000"/>
              </a:lnSpc>
              <a:spcBef>
                <a:spcPts val="1200"/>
              </a:spcBef>
              <a:buFont typeface="Arial Black" pitchFamily="34" charset="0"/>
              <a:buAutoNum type="arabicPeriod"/>
            </a:pPr>
            <a:r>
              <a:rPr lang="zh-CN" altLang="en-US" dirty="0" smtClean="0">
                <a:solidFill>
                  <a:srgbClr val="CC0000"/>
                </a:solidFill>
                <a:latin typeface="微软雅黑 Light" pitchFamily="34" charset="-122"/>
              </a:rPr>
              <a:t>只</a:t>
            </a:r>
            <a:r>
              <a:rPr lang="zh-CN" altLang="en-US" dirty="0">
                <a:solidFill>
                  <a:srgbClr val="CC0000"/>
                </a:solidFill>
                <a:latin typeface="微软雅黑 Light" pitchFamily="34" charset="-122"/>
              </a:rPr>
              <a:t>改变物体运动方向，不改变物体运动速度</a:t>
            </a:r>
            <a:endParaRPr lang="en-US" altLang="zh-CN" dirty="0">
              <a:solidFill>
                <a:srgbClr val="CC0000"/>
              </a:solidFill>
              <a:latin typeface="微软雅黑 Light" pitchFamily="34" charset="-122"/>
            </a:endParaRPr>
          </a:p>
        </p:txBody>
      </p: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2135139" y="2525192"/>
            <a:ext cx="5651500" cy="2771775"/>
            <a:chOff x="2267744" y="1844824"/>
            <a:chExt cx="5650623" cy="2771355"/>
          </a:xfrm>
        </p:grpSpPr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5435902" y="3227326"/>
              <a:ext cx="669821" cy="0"/>
            </a:xfrm>
            <a:prstGeom prst="lin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>
                <a:latin typeface="+mj-ea"/>
                <a:ea typeface="+mj-ea"/>
              </a:endParaRPr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5400983" y="3917785"/>
              <a:ext cx="704741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600">
                <a:latin typeface="+mj-ea"/>
                <a:ea typeface="+mj-ea"/>
              </a:endParaRPr>
            </a:p>
          </p:txBody>
        </p:sp>
        <p:grpSp>
          <p:nvGrpSpPr>
            <p:cNvPr id="51" name="组合 74"/>
            <p:cNvGrpSpPr>
              <a:grpSpLocks/>
            </p:cNvGrpSpPr>
            <p:nvPr/>
          </p:nvGrpSpPr>
          <p:grpSpPr bwMode="auto">
            <a:xfrm>
              <a:off x="2267744" y="1844824"/>
              <a:ext cx="5650623" cy="2771355"/>
              <a:chOff x="2267744" y="1844824"/>
              <a:chExt cx="5650623" cy="2771355"/>
            </a:xfrm>
          </p:grpSpPr>
          <p:grpSp>
            <p:nvGrpSpPr>
              <p:cNvPr id="52" name="组合 44"/>
              <p:cNvGrpSpPr>
                <a:grpSpLocks/>
              </p:cNvGrpSpPr>
              <p:nvPr/>
            </p:nvGrpSpPr>
            <p:grpSpPr bwMode="auto">
              <a:xfrm>
                <a:off x="2267744" y="1844824"/>
                <a:ext cx="2770303" cy="2771355"/>
                <a:chOff x="2665793" y="1606993"/>
                <a:chExt cx="3376718" cy="3378000"/>
              </a:xfrm>
            </p:grpSpPr>
            <p:grpSp>
              <p:nvGrpSpPr>
                <p:cNvPr id="56" name="组合 3"/>
                <p:cNvGrpSpPr>
                  <a:grpSpLocks/>
                </p:cNvGrpSpPr>
                <p:nvPr/>
              </p:nvGrpSpPr>
              <p:grpSpPr bwMode="auto">
                <a:xfrm>
                  <a:off x="2665793" y="1606993"/>
                  <a:ext cx="3376718" cy="3378000"/>
                  <a:chOff x="2071670" y="1642053"/>
                  <a:chExt cx="4714908" cy="4716699"/>
                </a:xfrm>
              </p:grpSpPr>
              <p:sp>
                <p:nvSpPr>
                  <p:cNvPr id="60" name="椭圆 3"/>
                  <p:cNvSpPr/>
                  <p:nvPr/>
                </p:nvSpPr>
                <p:spPr>
                  <a:xfrm>
                    <a:off x="2071670" y="1642053"/>
                    <a:ext cx="4713979" cy="4716699"/>
                  </a:xfrm>
                  <a:prstGeom prst="ellipse">
                    <a:avLst/>
                  </a:prstGeom>
                  <a:no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cxnSp>
                <p:nvCxnSpPr>
                  <p:cNvPr id="61" name="直接连接符 60"/>
                  <p:cNvCxnSpPr>
                    <a:stCxn id="60" idx="2"/>
                    <a:endCxn id="60" idx="6"/>
                  </p:cNvCxnSpPr>
                  <p:nvPr/>
                </p:nvCxnSpPr>
                <p:spPr>
                  <a:xfrm rot="10800000" flipH="1">
                    <a:off x="2071670" y="4000402"/>
                    <a:ext cx="4713979" cy="270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7"/>
                  <p:cNvCxnSpPr>
                    <a:stCxn id="60" idx="0"/>
                    <a:endCxn id="60" idx="4"/>
                  </p:cNvCxnSpPr>
                  <p:nvPr/>
                </p:nvCxnSpPr>
                <p:spPr>
                  <a:xfrm rot="16200000" flipH="1">
                    <a:off x="2071661" y="4000402"/>
                    <a:ext cx="4713998" cy="2701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>
                    <a:off x="2214844" y="3284523"/>
                    <a:ext cx="442763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11"/>
                  <p:cNvCxnSpPr/>
                  <p:nvPr/>
                </p:nvCxnSpPr>
                <p:spPr>
                  <a:xfrm>
                    <a:off x="2214844" y="4724385"/>
                    <a:ext cx="4427630" cy="270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12"/>
                  <p:cNvCxnSpPr/>
                  <p:nvPr/>
                </p:nvCxnSpPr>
                <p:spPr>
                  <a:xfrm>
                    <a:off x="3492617" y="1847362"/>
                    <a:ext cx="179374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14"/>
                  <p:cNvCxnSpPr/>
                  <p:nvPr/>
                </p:nvCxnSpPr>
                <p:spPr>
                  <a:xfrm>
                    <a:off x="3419678" y="6094012"/>
                    <a:ext cx="2101706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弧形 66"/>
                  <p:cNvSpPr/>
                  <p:nvPr/>
                </p:nvSpPr>
                <p:spPr>
                  <a:xfrm rot="16200000" flipV="1">
                    <a:off x="2079764" y="3179171"/>
                    <a:ext cx="4716699" cy="1642464"/>
                  </a:xfrm>
                  <a:prstGeom prst="arc">
                    <a:avLst>
                      <a:gd name="adj1" fmla="val 10792547"/>
                      <a:gd name="adj2" fmla="val 0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" name="弧形 67"/>
                  <p:cNvSpPr/>
                  <p:nvPr/>
                </p:nvSpPr>
                <p:spPr>
                  <a:xfrm rot="16200000" flipV="1">
                    <a:off x="2056804" y="2343080"/>
                    <a:ext cx="4713997" cy="3311942"/>
                  </a:xfrm>
                  <a:prstGeom prst="arc">
                    <a:avLst>
                      <a:gd name="adj1" fmla="val 10792547"/>
                      <a:gd name="adj2" fmla="val 0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9" name="弧形 68"/>
                  <p:cNvSpPr/>
                  <p:nvPr/>
                </p:nvSpPr>
                <p:spPr>
                  <a:xfrm rot="5400000" flipH="1" flipV="1">
                    <a:off x="2079764" y="3179171"/>
                    <a:ext cx="4716699" cy="1642464"/>
                  </a:xfrm>
                  <a:prstGeom prst="arc">
                    <a:avLst>
                      <a:gd name="adj1" fmla="val 10792547"/>
                      <a:gd name="adj2" fmla="val 0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0" name="弧形 69"/>
                  <p:cNvSpPr/>
                  <p:nvPr/>
                </p:nvSpPr>
                <p:spPr>
                  <a:xfrm rot="5400000" flipH="1" flipV="1">
                    <a:off x="2056804" y="2343080"/>
                    <a:ext cx="4713997" cy="3311942"/>
                  </a:xfrm>
                  <a:prstGeom prst="arc">
                    <a:avLst>
                      <a:gd name="adj1" fmla="val 10792547"/>
                      <a:gd name="adj2" fmla="val 0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grpSp>
              <p:nvGrpSpPr>
                <p:cNvPr id="57" name="组合 15"/>
                <p:cNvGrpSpPr>
                  <a:grpSpLocks/>
                </p:cNvGrpSpPr>
                <p:nvPr/>
              </p:nvGrpSpPr>
              <p:grpSpPr bwMode="auto">
                <a:xfrm>
                  <a:off x="2675424" y="1606993"/>
                  <a:ext cx="3367087" cy="3367087"/>
                  <a:chOff x="4697784" y="1628775"/>
                  <a:chExt cx="4032250" cy="4032250"/>
                </a:xfrm>
              </p:grpSpPr>
              <p:sp>
                <p:nvSpPr>
                  <p:cNvPr id="58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4697834" y="1628775"/>
                    <a:ext cx="4031404" cy="4031418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>
                        <a:lumMod val="6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latin typeface="+mn-lt"/>
                      <a:ea typeface="宋体" pitchFamily="2" charset="-122"/>
                    </a:endParaRPr>
                  </a:p>
                </p:txBody>
              </p:sp>
              <p:sp>
                <p:nvSpPr>
                  <p:cNvPr id="5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4697834" y="3644484"/>
                    <a:ext cx="403140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53" name="Text Box 46"/>
              <p:cNvSpPr txBox="1">
                <a:spLocks noChangeArrowheads="1"/>
              </p:cNvSpPr>
              <p:nvPr/>
            </p:nvSpPr>
            <p:spPr bwMode="auto">
              <a:xfrm>
                <a:off x="5313683" y="2319414"/>
                <a:ext cx="903148" cy="523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dirty="0">
                    <a:latin typeface="+mn-ea"/>
                    <a:ea typeface="+mn-ea"/>
                  </a:rPr>
                  <a:t>图例</a:t>
                </a:r>
              </a:p>
            </p:txBody>
          </p:sp>
          <p:sp>
            <p:nvSpPr>
              <p:cNvPr id="54" name="Text Box 49"/>
              <p:cNvSpPr txBox="1">
                <a:spLocks noChangeArrowheads="1"/>
              </p:cNvSpPr>
              <p:nvPr/>
            </p:nvSpPr>
            <p:spPr bwMode="auto">
              <a:xfrm>
                <a:off x="6194610" y="3009872"/>
                <a:ext cx="1723757" cy="46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latin typeface="+mn-ea"/>
                    <a:ea typeface="+mn-ea"/>
                  </a:rPr>
                  <a:t>原运动方向</a:t>
                </a:r>
              </a:p>
            </p:txBody>
          </p:sp>
          <p:sp>
            <p:nvSpPr>
              <p:cNvPr id="55" name="Text Box 50"/>
              <p:cNvSpPr txBox="1">
                <a:spLocks noChangeArrowheads="1"/>
              </p:cNvSpPr>
              <p:nvPr/>
            </p:nvSpPr>
            <p:spPr bwMode="auto">
              <a:xfrm>
                <a:off x="6194610" y="3687632"/>
                <a:ext cx="1723757" cy="46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latin typeface="+mn-ea"/>
                    <a:ea typeface="+mn-ea"/>
                  </a:rPr>
                  <a:t>偏转的方向</a:t>
                </a:r>
              </a:p>
            </p:txBody>
          </p:sp>
        </p:grpSp>
      </p:grpSp>
      <p:sp>
        <p:nvSpPr>
          <p:cNvPr id="71" name="任意多边形 70"/>
          <p:cNvSpPr/>
          <p:nvPr/>
        </p:nvSpPr>
        <p:spPr>
          <a:xfrm>
            <a:off x="3208462" y="3050064"/>
            <a:ext cx="213763" cy="636809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 rot="10800000">
            <a:off x="2715032" y="2957369"/>
            <a:ext cx="213763" cy="723617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 rot="5400000">
            <a:off x="3762876" y="2924817"/>
            <a:ext cx="213763" cy="584154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16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 rot="16200000">
            <a:off x="3843443" y="3230390"/>
            <a:ext cx="213763" cy="614290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Line 48"/>
          <p:cNvSpPr>
            <a:spLocks noChangeShapeType="1"/>
          </p:cNvSpPr>
          <p:nvPr/>
        </p:nvSpPr>
        <p:spPr bwMode="auto">
          <a:xfrm>
            <a:off x="2726933" y="3742804"/>
            <a:ext cx="704469" cy="0"/>
          </a:xfrm>
          <a:prstGeom prst="line">
            <a:avLst/>
          </a:prstGeom>
          <a:noFill/>
          <a:ln w="57150">
            <a:gradFill flip="none" rotWithShape="1"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10800000" scaled="1"/>
              <a:tileRect/>
            </a:gra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76" name="Line 48"/>
          <p:cNvSpPr>
            <a:spLocks noChangeShapeType="1"/>
          </p:cNvSpPr>
          <p:nvPr/>
        </p:nvSpPr>
        <p:spPr bwMode="auto">
          <a:xfrm flipH="1">
            <a:off x="3594609" y="3742804"/>
            <a:ext cx="704469" cy="0"/>
          </a:xfrm>
          <a:prstGeom prst="line">
            <a:avLst/>
          </a:prstGeom>
          <a:noFill/>
          <a:ln w="57150">
            <a:gradFill flip="none" rotWithShape="1"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10800000" scaled="1"/>
              <a:tileRect/>
            </a:gra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>
              <a:latin typeface="+mj-ea"/>
              <a:ea typeface="+mj-ea"/>
            </a:endParaRPr>
          </a:p>
        </p:txBody>
      </p:sp>
      <p:sp>
        <p:nvSpPr>
          <p:cNvPr id="77" name="任意多边形 76"/>
          <p:cNvSpPr/>
          <p:nvPr/>
        </p:nvSpPr>
        <p:spPr>
          <a:xfrm flipH="1">
            <a:off x="3109952" y="4140360"/>
            <a:ext cx="213763" cy="636809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rot="10800000" flipH="1">
            <a:off x="2816867" y="3975089"/>
            <a:ext cx="213763" cy="723617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9" name="直接连接符 78"/>
          <p:cNvCxnSpPr/>
          <p:nvPr/>
        </p:nvCxnSpPr>
        <p:spPr>
          <a:xfrm rot="16200000">
            <a:off x="4081586" y="4095901"/>
            <a:ext cx="0" cy="580327"/>
          </a:xfrm>
          <a:prstGeom prst="line">
            <a:avLst/>
          </a:prstGeom>
          <a:ln w="19050">
            <a:gradFill flip="none" rotWithShape="1">
              <a:gsLst>
                <a:gs pos="42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任意多边形 79"/>
          <p:cNvSpPr/>
          <p:nvPr/>
        </p:nvSpPr>
        <p:spPr>
          <a:xfrm rot="16200000" flipV="1">
            <a:off x="3979817" y="3998071"/>
            <a:ext cx="213763" cy="584154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1" name="组合 80"/>
          <p:cNvGrpSpPr>
            <a:grpSpLocks/>
          </p:cNvGrpSpPr>
          <p:nvPr/>
        </p:nvGrpSpPr>
        <p:grpSpPr bwMode="auto">
          <a:xfrm>
            <a:off x="2783309" y="2963342"/>
            <a:ext cx="1584176" cy="1808162"/>
            <a:chOff x="2915194" y="2283342"/>
            <a:chExt cx="1584488" cy="1807634"/>
          </a:xfrm>
        </p:grpSpPr>
        <p:cxnSp>
          <p:nvCxnSpPr>
            <p:cNvPr id="82" name="直接连接符 81"/>
            <p:cNvCxnSpPr/>
            <p:nvPr/>
          </p:nvCxnSpPr>
          <p:spPr>
            <a:xfrm flipV="1">
              <a:off x="3347327" y="2368044"/>
              <a:ext cx="0" cy="632636"/>
            </a:xfrm>
            <a:prstGeom prst="line">
              <a:avLst/>
            </a:prstGeom>
            <a:ln w="19050">
              <a:gradFill flip="none" rotWithShape="1">
                <a:gsLst>
                  <a:gs pos="3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rot="10800000" flipV="1">
              <a:off x="3059238" y="2283342"/>
              <a:ext cx="0" cy="718876"/>
            </a:xfrm>
            <a:prstGeom prst="line">
              <a:avLst/>
            </a:prstGeom>
            <a:ln w="19050">
              <a:gradFill flip="none" rotWithShape="1">
                <a:gsLst>
                  <a:gs pos="4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rot="5400000" flipV="1">
              <a:off x="3993452" y="2144398"/>
              <a:ext cx="0" cy="580327"/>
            </a:xfrm>
            <a:prstGeom prst="line">
              <a:avLst/>
            </a:prstGeom>
            <a:ln w="19050">
              <a:gradFill flip="none" rotWithShape="1">
                <a:gsLst>
                  <a:gs pos="49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rot="16200000" flipV="1">
              <a:off x="4050505" y="2653742"/>
              <a:ext cx="0" cy="610265"/>
            </a:xfrm>
            <a:prstGeom prst="line">
              <a:avLst/>
            </a:prstGeom>
            <a:ln w="19050">
              <a:gradFill flip="none" rotWithShape="1">
                <a:gsLst>
                  <a:gs pos="16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 flipV="1">
              <a:off x="3491373" y="3458340"/>
              <a:ext cx="0" cy="632636"/>
            </a:xfrm>
            <a:prstGeom prst="line">
              <a:avLst/>
            </a:prstGeom>
            <a:ln w="19050">
              <a:gradFill flip="none" rotWithShape="1">
                <a:gsLst>
                  <a:gs pos="2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rot="10800000" flipH="1" flipV="1">
              <a:off x="2915194" y="3301062"/>
              <a:ext cx="0" cy="718876"/>
            </a:xfrm>
            <a:prstGeom prst="line">
              <a:avLst/>
            </a:prstGeom>
            <a:ln w="19050">
              <a:gradFill flip="none" rotWithShape="1">
                <a:gsLst>
                  <a:gs pos="3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rot="5400000">
              <a:off x="4194550" y="3691676"/>
              <a:ext cx="0" cy="610265"/>
            </a:xfrm>
            <a:prstGeom prst="line">
              <a:avLst/>
            </a:prstGeom>
            <a:ln w="19050">
              <a:gradFill flip="none" rotWithShape="1">
                <a:gsLst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任意多边形 88"/>
          <p:cNvSpPr/>
          <p:nvPr/>
        </p:nvSpPr>
        <p:spPr>
          <a:xfrm rot="5400000" flipV="1">
            <a:off x="3955146" y="4471997"/>
            <a:ext cx="213763" cy="614290"/>
          </a:xfrm>
          <a:custGeom>
            <a:avLst/>
            <a:gdLst>
              <a:gd name="connsiteX0" fmla="*/ 0 w 187569"/>
              <a:gd name="connsiteY0" fmla="*/ 433754 h 433754"/>
              <a:gd name="connsiteX1" fmla="*/ 35169 w 187569"/>
              <a:gd name="connsiteY1" fmla="*/ 140677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61363 w 187569"/>
              <a:gd name="connsiteY1" fmla="*/ 138296 h 433754"/>
              <a:gd name="connsiteX2" fmla="*/ 187569 w 187569"/>
              <a:gd name="connsiteY2" fmla="*/ 0 h 433754"/>
              <a:gd name="connsiteX0" fmla="*/ 0 w 187569"/>
              <a:gd name="connsiteY0" fmla="*/ 433754 h 433754"/>
              <a:gd name="connsiteX1" fmla="*/ 80413 w 187569"/>
              <a:gd name="connsiteY1" fmla="*/ 128771 h 433754"/>
              <a:gd name="connsiteX2" fmla="*/ 187569 w 187569"/>
              <a:gd name="connsiteY2" fmla="*/ 0 h 433754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80413 w 213763"/>
              <a:gd name="connsiteY1" fmla="*/ 1597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8988 w 213763"/>
              <a:gd name="connsiteY1" fmla="*/ 121627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  <a:gd name="connsiteX0" fmla="*/ 0 w 213763"/>
              <a:gd name="connsiteY0" fmla="*/ 464710 h 464710"/>
              <a:gd name="connsiteX1" fmla="*/ 101844 w 213763"/>
              <a:gd name="connsiteY1" fmla="*/ 119246 h 464710"/>
              <a:gd name="connsiteX2" fmla="*/ 213763 w 213763"/>
              <a:gd name="connsiteY2" fmla="*/ 0 h 46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763" h="464710">
                <a:moveTo>
                  <a:pt x="0" y="464710"/>
                </a:moveTo>
                <a:cubicBezTo>
                  <a:pt x="1954" y="354317"/>
                  <a:pt x="40023" y="208605"/>
                  <a:pt x="101844" y="119246"/>
                </a:cubicBezTo>
                <a:cubicBezTo>
                  <a:pt x="163665" y="29887"/>
                  <a:pt x="213763" y="0"/>
                  <a:pt x="213763" y="0"/>
                </a:cubicBezTo>
              </a:path>
            </a:pathLst>
          </a:custGeom>
          <a:noFill/>
          <a:ln>
            <a:gradFill>
              <a:gsLst>
                <a:gs pos="0">
                  <a:srgbClr val="C00000"/>
                </a:gs>
                <a:gs pos="100000">
                  <a:srgbClr val="C00000">
                    <a:alpha val="20000"/>
                  </a:srgbClr>
                </a:gs>
              </a:gsLst>
              <a:lin ang="5400000" scaled="0"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824" y="5956920"/>
            <a:ext cx="2232248" cy="2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75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“</a:t>
            </a:r>
            <a:r>
              <a:rPr lang="zh-CN" altLang="zh-CN" dirty="0"/>
              <a:t>手势</a:t>
            </a:r>
            <a:r>
              <a:rPr lang="en-US" altLang="zh-CN" dirty="0"/>
              <a:t>”</a:t>
            </a:r>
            <a:r>
              <a:rPr lang="zh-CN" altLang="zh-CN" dirty="0"/>
              <a:t>记忆地球上水平运动物体的</a:t>
            </a:r>
            <a:r>
              <a:rPr lang="zh-CN" altLang="zh-CN" dirty="0" smtClean="0"/>
              <a:t>偏向</a:t>
            </a:r>
            <a:endParaRPr lang="en-US" altLang="zh-CN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</a:rPr>
              <a:t>地球上由低纬度向高纬度作水平运动的物体偏移的方向均是（ ）</a:t>
            </a:r>
          </a:p>
          <a:p>
            <a:pPr>
              <a:buNone/>
            </a:pPr>
            <a:r>
              <a:rPr lang="en-US" altLang="zh-CN" dirty="0">
                <a:solidFill>
                  <a:schemeClr val="tx1"/>
                </a:solidFill>
              </a:rPr>
              <a:t>A.</a:t>
            </a:r>
            <a:r>
              <a:rPr lang="zh-CN" altLang="en-US" dirty="0">
                <a:solidFill>
                  <a:schemeClr val="tx1"/>
                </a:solidFill>
              </a:rPr>
              <a:t>向东  			</a:t>
            </a:r>
            <a:r>
              <a:rPr lang="en-US" altLang="zh-CN" dirty="0">
                <a:solidFill>
                  <a:schemeClr val="tx1"/>
                </a:solidFill>
              </a:rPr>
              <a:t>B.</a:t>
            </a:r>
            <a:r>
              <a:rPr lang="zh-CN" altLang="en-US" dirty="0">
                <a:solidFill>
                  <a:schemeClr val="tx1"/>
                </a:solidFill>
              </a:rPr>
              <a:t>向西 </a:t>
            </a:r>
          </a:p>
          <a:p>
            <a:pPr>
              <a:buNone/>
            </a:pPr>
            <a:r>
              <a:rPr lang="en-US" altLang="zh-CN" dirty="0">
                <a:solidFill>
                  <a:schemeClr val="tx1"/>
                </a:solidFill>
              </a:rPr>
              <a:t>C.</a:t>
            </a:r>
            <a:r>
              <a:rPr lang="zh-CN" altLang="en-US" dirty="0">
                <a:solidFill>
                  <a:schemeClr val="tx1"/>
                </a:solidFill>
              </a:rPr>
              <a:t>向南  			</a:t>
            </a:r>
            <a:r>
              <a:rPr lang="en-US" altLang="zh-CN" dirty="0">
                <a:solidFill>
                  <a:schemeClr val="tx1"/>
                </a:solidFill>
              </a:rPr>
              <a:t>D.</a:t>
            </a:r>
            <a:r>
              <a:rPr lang="zh-CN" altLang="en-US" dirty="0">
                <a:solidFill>
                  <a:schemeClr val="tx1"/>
                </a:solidFill>
              </a:rPr>
              <a:t>向北</a:t>
            </a:r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26" name="图片 25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1677864" y="2607491"/>
            <a:ext cx="4968552" cy="244949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09349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957784" y="1348408"/>
            <a:ext cx="4314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solidFill>
                  <a:srgbClr val="FF0000"/>
                </a:solidFill>
                <a:latin typeface="明黑" pitchFamily="34" charset="-122"/>
                <a:ea typeface="明黑" pitchFamily="34" charset="-122"/>
              </a:rPr>
              <a:t>地方时与区时</a:t>
            </a:r>
          </a:p>
        </p:txBody>
      </p:sp>
      <p:pic>
        <p:nvPicPr>
          <p:cNvPr id="2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98" y="2684636"/>
            <a:ext cx="4762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28"/>
          <p:cNvSpPr/>
          <p:nvPr/>
        </p:nvSpPr>
        <p:spPr>
          <a:xfrm>
            <a:off x="3272858" y="2297012"/>
            <a:ext cx="5821830" cy="3101286"/>
          </a:xfrm>
          <a:prstGeom prst="rect">
            <a:avLst/>
          </a:prstGeom>
          <a:gradFill flip="none" rotWithShape="1">
            <a:gsLst>
              <a:gs pos="37000">
                <a:schemeClr val="tx1">
                  <a:alpha val="0"/>
                </a:schemeClr>
              </a:gs>
              <a:gs pos="47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flipH="1">
            <a:off x="4285050" y="1811629"/>
            <a:ext cx="3082504" cy="3987034"/>
          </a:xfrm>
          <a:custGeom>
            <a:avLst/>
            <a:gdLst>
              <a:gd name="connsiteX0" fmla="*/ 2599 w 3836836"/>
              <a:gd name="connsiteY0" fmla="*/ 419101 h 4904042"/>
              <a:gd name="connsiteX1" fmla="*/ 779348 w 3836836"/>
              <a:gd name="connsiteY1" fmla="*/ 2405217 h 4904042"/>
              <a:gd name="connsiteX2" fmla="*/ 336896 w 3836836"/>
              <a:gd name="connsiteY2" fmla="*/ 4381501 h 4904042"/>
              <a:gd name="connsiteX3" fmla="*/ 366393 w 3836836"/>
              <a:gd name="connsiteY3" fmla="*/ 4902611 h 4904042"/>
              <a:gd name="connsiteX4" fmla="*/ 3237412 w 3836836"/>
              <a:gd name="connsiteY4" fmla="*/ 4283179 h 4904042"/>
              <a:gd name="connsiteX5" fmla="*/ 3788019 w 3836836"/>
              <a:gd name="connsiteY5" fmla="*/ 1716959 h 4904042"/>
              <a:gd name="connsiteX6" fmla="*/ 2460664 w 3836836"/>
              <a:gd name="connsiteY6" fmla="*/ 222456 h 4904042"/>
              <a:gd name="connsiteX7" fmla="*/ 602367 w 3836836"/>
              <a:gd name="connsiteY7" fmla="*/ 25811 h 4904042"/>
              <a:gd name="connsiteX8" fmla="*/ 2599 w 3836836"/>
              <a:gd name="connsiteY8" fmla="*/ 419101 h 4904042"/>
              <a:gd name="connsiteX0" fmla="*/ 2599 w 3836836"/>
              <a:gd name="connsiteY0" fmla="*/ 419101 h 4904042"/>
              <a:gd name="connsiteX1" fmla="*/ 779348 w 3836836"/>
              <a:gd name="connsiteY1" fmla="*/ 2405217 h 4904042"/>
              <a:gd name="connsiteX2" fmla="*/ 336896 w 3836836"/>
              <a:gd name="connsiteY2" fmla="*/ 4381501 h 4904042"/>
              <a:gd name="connsiteX3" fmla="*/ 366393 w 3836836"/>
              <a:gd name="connsiteY3" fmla="*/ 4902611 h 4904042"/>
              <a:gd name="connsiteX4" fmla="*/ 3237412 w 3836836"/>
              <a:gd name="connsiteY4" fmla="*/ 4283179 h 4904042"/>
              <a:gd name="connsiteX5" fmla="*/ 3788019 w 3836836"/>
              <a:gd name="connsiteY5" fmla="*/ 1716959 h 4904042"/>
              <a:gd name="connsiteX6" fmla="*/ 2460664 w 3836836"/>
              <a:gd name="connsiteY6" fmla="*/ 222456 h 4904042"/>
              <a:gd name="connsiteX7" fmla="*/ 602367 w 3836836"/>
              <a:gd name="connsiteY7" fmla="*/ 25811 h 4904042"/>
              <a:gd name="connsiteX8" fmla="*/ 2599 w 3836836"/>
              <a:gd name="connsiteY8" fmla="*/ 419101 h 4904042"/>
              <a:gd name="connsiteX0" fmla="*/ 2599 w 3836836"/>
              <a:gd name="connsiteY0" fmla="*/ 419101 h 4904042"/>
              <a:gd name="connsiteX1" fmla="*/ 779348 w 3836836"/>
              <a:gd name="connsiteY1" fmla="*/ 2405217 h 4904042"/>
              <a:gd name="connsiteX2" fmla="*/ 336896 w 3836836"/>
              <a:gd name="connsiteY2" fmla="*/ 4381501 h 4904042"/>
              <a:gd name="connsiteX3" fmla="*/ 366393 w 3836836"/>
              <a:gd name="connsiteY3" fmla="*/ 4902611 h 4904042"/>
              <a:gd name="connsiteX4" fmla="*/ 3237412 w 3836836"/>
              <a:gd name="connsiteY4" fmla="*/ 4283179 h 4904042"/>
              <a:gd name="connsiteX5" fmla="*/ 3788019 w 3836836"/>
              <a:gd name="connsiteY5" fmla="*/ 1716959 h 4904042"/>
              <a:gd name="connsiteX6" fmla="*/ 2460664 w 3836836"/>
              <a:gd name="connsiteY6" fmla="*/ 222456 h 4904042"/>
              <a:gd name="connsiteX7" fmla="*/ 602367 w 3836836"/>
              <a:gd name="connsiteY7" fmla="*/ 25811 h 4904042"/>
              <a:gd name="connsiteX8" fmla="*/ 2599 w 3836836"/>
              <a:gd name="connsiteY8" fmla="*/ 419101 h 4904042"/>
              <a:gd name="connsiteX0" fmla="*/ 2599 w 3836836"/>
              <a:gd name="connsiteY0" fmla="*/ 419101 h 4903508"/>
              <a:gd name="connsiteX1" fmla="*/ 779348 w 3836836"/>
              <a:gd name="connsiteY1" fmla="*/ 2405217 h 4903508"/>
              <a:gd name="connsiteX2" fmla="*/ 336896 w 3836836"/>
              <a:gd name="connsiteY2" fmla="*/ 4381501 h 4903508"/>
              <a:gd name="connsiteX3" fmla="*/ 366393 w 3836836"/>
              <a:gd name="connsiteY3" fmla="*/ 4902611 h 4903508"/>
              <a:gd name="connsiteX4" fmla="*/ 3237412 w 3836836"/>
              <a:gd name="connsiteY4" fmla="*/ 4283179 h 4903508"/>
              <a:gd name="connsiteX5" fmla="*/ 3788019 w 3836836"/>
              <a:gd name="connsiteY5" fmla="*/ 1716959 h 4903508"/>
              <a:gd name="connsiteX6" fmla="*/ 2460664 w 3836836"/>
              <a:gd name="connsiteY6" fmla="*/ 222456 h 4903508"/>
              <a:gd name="connsiteX7" fmla="*/ 602367 w 3836836"/>
              <a:gd name="connsiteY7" fmla="*/ 25811 h 4903508"/>
              <a:gd name="connsiteX8" fmla="*/ 2599 w 3836836"/>
              <a:gd name="connsiteY8" fmla="*/ 419101 h 4903508"/>
              <a:gd name="connsiteX0" fmla="*/ 3533 w 3758640"/>
              <a:gd name="connsiteY0" fmla="*/ 410386 h 4903585"/>
              <a:gd name="connsiteX1" fmla="*/ 701152 w 3758640"/>
              <a:gd name="connsiteY1" fmla="*/ 2405294 h 4903585"/>
              <a:gd name="connsiteX2" fmla="*/ 258700 w 3758640"/>
              <a:gd name="connsiteY2" fmla="*/ 4381578 h 4903585"/>
              <a:gd name="connsiteX3" fmla="*/ 288197 w 3758640"/>
              <a:gd name="connsiteY3" fmla="*/ 4902688 h 4903585"/>
              <a:gd name="connsiteX4" fmla="*/ 3159216 w 3758640"/>
              <a:gd name="connsiteY4" fmla="*/ 4283256 h 4903585"/>
              <a:gd name="connsiteX5" fmla="*/ 3709823 w 3758640"/>
              <a:gd name="connsiteY5" fmla="*/ 1717036 h 4903585"/>
              <a:gd name="connsiteX6" fmla="*/ 2382468 w 3758640"/>
              <a:gd name="connsiteY6" fmla="*/ 222533 h 4903585"/>
              <a:gd name="connsiteX7" fmla="*/ 524171 w 3758640"/>
              <a:gd name="connsiteY7" fmla="*/ 25888 h 4903585"/>
              <a:gd name="connsiteX8" fmla="*/ 3533 w 3758640"/>
              <a:gd name="connsiteY8" fmla="*/ 410386 h 4903585"/>
              <a:gd name="connsiteX0" fmla="*/ 35079 w 3790186"/>
              <a:gd name="connsiteY0" fmla="*/ 410386 h 4903023"/>
              <a:gd name="connsiteX1" fmla="*/ 732698 w 3790186"/>
              <a:gd name="connsiteY1" fmla="*/ 2405294 h 4903023"/>
              <a:gd name="connsiteX2" fmla="*/ 211115 w 3790186"/>
              <a:gd name="connsiteY2" fmla="*/ 4346408 h 4903023"/>
              <a:gd name="connsiteX3" fmla="*/ 319743 w 3790186"/>
              <a:gd name="connsiteY3" fmla="*/ 4902688 h 4903023"/>
              <a:gd name="connsiteX4" fmla="*/ 3190762 w 3790186"/>
              <a:gd name="connsiteY4" fmla="*/ 4283256 h 4903023"/>
              <a:gd name="connsiteX5" fmla="*/ 3741369 w 3790186"/>
              <a:gd name="connsiteY5" fmla="*/ 1717036 h 4903023"/>
              <a:gd name="connsiteX6" fmla="*/ 2414014 w 3790186"/>
              <a:gd name="connsiteY6" fmla="*/ 222533 h 4903023"/>
              <a:gd name="connsiteX7" fmla="*/ 555717 w 3790186"/>
              <a:gd name="connsiteY7" fmla="*/ 25888 h 4903023"/>
              <a:gd name="connsiteX8" fmla="*/ 35079 w 3790186"/>
              <a:gd name="connsiteY8" fmla="*/ 410386 h 4903023"/>
              <a:gd name="connsiteX0" fmla="*/ 70249 w 3790186"/>
              <a:gd name="connsiteY0" fmla="*/ 400948 h 4902377"/>
              <a:gd name="connsiteX1" fmla="*/ 732698 w 3790186"/>
              <a:gd name="connsiteY1" fmla="*/ 2404648 h 4902377"/>
              <a:gd name="connsiteX2" fmla="*/ 211115 w 3790186"/>
              <a:gd name="connsiteY2" fmla="*/ 4345762 h 4902377"/>
              <a:gd name="connsiteX3" fmla="*/ 319743 w 3790186"/>
              <a:gd name="connsiteY3" fmla="*/ 4902042 h 4902377"/>
              <a:gd name="connsiteX4" fmla="*/ 3190762 w 3790186"/>
              <a:gd name="connsiteY4" fmla="*/ 4282610 h 4902377"/>
              <a:gd name="connsiteX5" fmla="*/ 3741369 w 3790186"/>
              <a:gd name="connsiteY5" fmla="*/ 1716390 h 4902377"/>
              <a:gd name="connsiteX6" fmla="*/ 2414014 w 3790186"/>
              <a:gd name="connsiteY6" fmla="*/ 221887 h 4902377"/>
              <a:gd name="connsiteX7" fmla="*/ 555717 w 3790186"/>
              <a:gd name="connsiteY7" fmla="*/ 25242 h 4902377"/>
              <a:gd name="connsiteX8" fmla="*/ 70249 w 3790186"/>
              <a:gd name="connsiteY8" fmla="*/ 400948 h 490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0186" h="4902377">
                <a:moveTo>
                  <a:pt x="70249" y="400948"/>
                </a:moveTo>
                <a:cubicBezTo>
                  <a:pt x="328346" y="718386"/>
                  <a:pt x="709220" y="1747179"/>
                  <a:pt x="732698" y="2404648"/>
                </a:cubicBezTo>
                <a:cubicBezTo>
                  <a:pt x="756176" y="3062117"/>
                  <a:pt x="420618" y="4017453"/>
                  <a:pt x="211115" y="4345762"/>
                </a:cubicBezTo>
                <a:cubicBezTo>
                  <a:pt x="1612" y="4674071"/>
                  <a:pt x="-176865" y="4912567"/>
                  <a:pt x="319743" y="4902042"/>
                </a:cubicBezTo>
                <a:cubicBezTo>
                  <a:pt x="816351" y="4891517"/>
                  <a:pt x="2620491" y="4813552"/>
                  <a:pt x="3190762" y="4282610"/>
                </a:cubicBezTo>
                <a:cubicBezTo>
                  <a:pt x="3761033" y="3751668"/>
                  <a:pt x="3870827" y="2393177"/>
                  <a:pt x="3741369" y="1716390"/>
                </a:cubicBezTo>
                <a:cubicBezTo>
                  <a:pt x="3611911" y="1039603"/>
                  <a:pt x="2944956" y="503745"/>
                  <a:pt x="2414014" y="221887"/>
                </a:cubicBezTo>
                <a:cubicBezTo>
                  <a:pt x="1883072" y="-59971"/>
                  <a:pt x="946345" y="-4602"/>
                  <a:pt x="555717" y="25242"/>
                </a:cubicBezTo>
                <a:cubicBezTo>
                  <a:pt x="165090" y="55086"/>
                  <a:pt x="40752" y="4380"/>
                  <a:pt x="70249" y="400948"/>
                </a:cubicBezTo>
                <a:close/>
              </a:path>
            </a:pathLst>
          </a:custGeom>
          <a:solidFill>
            <a:schemeClr val="tx1">
              <a:alpha val="97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1787119" y="6100936"/>
            <a:ext cx="8802410" cy="14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由于地球的自转，同纬度相对位置偏东的地点，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要比位置偏西的地点先看到日出，时刻较早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08" y="4876800"/>
            <a:ext cx="2094945" cy="49135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5" y="2332342"/>
            <a:ext cx="2094945" cy="4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0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293355" y="3058206"/>
            <a:ext cx="3732212" cy="37322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264016" y="3017471"/>
            <a:ext cx="3732212" cy="3732213"/>
            <a:chOff x="1584746" y="1656809"/>
            <a:chExt cx="3732149" cy="3732150"/>
          </a:xfrm>
        </p:grpSpPr>
        <p:cxnSp>
          <p:nvCxnSpPr>
            <p:cNvPr id="4" name="直接连接符 3"/>
            <p:cNvCxnSpPr>
              <a:stCxn id="2" idx="2"/>
              <a:endCxn id="2" idx="6"/>
            </p:cNvCxnSpPr>
            <p:nvPr/>
          </p:nvCxnSpPr>
          <p:spPr>
            <a:xfrm>
              <a:off x="1584746" y="3522884"/>
              <a:ext cx="37321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>
              <a:stCxn id="2" idx="0"/>
              <a:endCxn id="2" idx="4"/>
            </p:cNvCxnSpPr>
            <p:nvPr/>
          </p:nvCxnSpPr>
          <p:spPr>
            <a:xfrm>
              <a:off x="3450821" y="1656809"/>
              <a:ext cx="0" cy="3732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stCxn id="2" idx="1"/>
              <a:endCxn id="2" idx="5"/>
            </p:cNvCxnSpPr>
            <p:nvPr/>
          </p:nvCxnSpPr>
          <p:spPr>
            <a:xfrm>
              <a:off x="2131307" y="2203370"/>
              <a:ext cx="2639027" cy="2639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stCxn id="2" idx="7"/>
              <a:endCxn id="2" idx="3"/>
            </p:cNvCxnSpPr>
            <p:nvPr/>
          </p:nvCxnSpPr>
          <p:spPr>
            <a:xfrm flipH="1">
              <a:off x="2131307" y="2203370"/>
              <a:ext cx="2639027" cy="2639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685467" y="3455081"/>
            <a:ext cx="2936875" cy="2936875"/>
            <a:chOff x="2876469" y="2673564"/>
            <a:chExt cx="2937304" cy="2937304"/>
          </a:xfrm>
        </p:grpSpPr>
        <p:sp>
          <p:nvSpPr>
            <p:cNvPr id="9" name="椭圆 8"/>
            <p:cNvSpPr/>
            <p:nvPr/>
          </p:nvSpPr>
          <p:spPr>
            <a:xfrm>
              <a:off x="2876469" y="2673564"/>
              <a:ext cx="2937304" cy="293730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702090" y="3499185"/>
              <a:ext cx="1286063" cy="128606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饼形 125"/>
          <p:cNvSpPr/>
          <p:nvPr/>
        </p:nvSpPr>
        <p:spPr>
          <a:xfrm>
            <a:off x="1257212" y="3017471"/>
            <a:ext cx="1865313" cy="3732213"/>
          </a:xfrm>
          <a:custGeom>
            <a:avLst/>
            <a:gdLst>
              <a:gd name="connsiteX0" fmla="*/ 970394 w 1952172"/>
              <a:gd name="connsiteY0" fmla="*/ 1952155 h 1952172"/>
              <a:gd name="connsiteX1" fmla="*/ 4 w 1952172"/>
              <a:gd name="connsiteY1" fmla="*/ 973240 h 1952172"/>
              <a:gd name="connsiteX2" fmla="*/ 976086 w 1952172"/>
              <a:gd name="connsiteY2" fmla="*/ 0 h 1952172"/>
              <a:gd name="connsiteX3" fmla="*/ 976086 w 1952172"/>
              <a:gd name="connsiteY3" fmla="*/ 976086 h 1952172"/>
              <a:gd name="connsiteX4" fmla="*/ 970394 w 1952172"/>
              <a:gd name="connsiteY4" fmla="*/ 1952155 h 1952172"/>
              <a:gd name="connsiteX0" fmla="*/ 970394 w 976086"/>
              <a:gd name="connsiteY0" fmla="*/ 1952155 h 1952155"/>
              <a:gd name="connsiteX1" fmla="*/ 4 w 976086"/>
              <a:gd name="connsiteY1" fmla="*/ 973240 h 1952155"/>
              <a:gd name="connsiteX2" fmla="*/ 976086 w 976086"/>
              <a:gd name="connsiteY2" fmla="*/ 0 h 1952155"/>
              <a:gd name="connsiteX3" fmla="*/ 756167 w 976086"/>
              <a:gd name="connsiteY3" fmla="*/ 976086 h 1952155"/>
              <a:gd name="connsiteX4" fmla="*/ 970394 w 976086"/>
              <a:gd name="connsiteY4" fmla="*/ 1952155 h 1952155"/>
              <a:gd name="connsiteX0" fmla="*/ 970394 w 976086"/>
              <a:gd name="connsiteY0" fmla="*/ 1952155 h 1952155"/>
              <a:gd name="connsiteX1" fmla="*/ 4 w 976086"/>
              <a:gd name="connsiteY1" fmla="*/ 973240 h 1952155"/>
              <a:gd name="connsiteX2" fmla="*/ 976086 w 976086"/>
              <a:gd name="connsiteY2" fmla="*/ 0 h 1952155"/>
              <a:gd name="connsiteX3" fmla="*/ 756167 w 976086"/>
              <a:gd name="connsiteY3" fmla="*/ 976086 h 1952155"/>
              <a:gd name="connsiteX4" fmla="*/ 970394 w 976086"/>
              <a:gd name="connsiteY4" fmla="*/ 1952155 h 1952155"/>
              <a:gd name="connsiteX0" fmla="*/ 970394 w 976086"/>
              <a:gd name="connsiteY0" fmla="*/ 1952155 h 1952155"/>
              <a:gd name="connsiteX1" fmla="*/ 4 w 976086"/>
              <a:gd name="connsiteY1" fmla="*/ 973240 h 1952155"/>
              <a:gd name="connsiteX2" fmla="*/ 976086 w 976086"/>
              <a:gd name="connsiteY2" fmla="*/ 0 h 1952155"/>
              <a:gd name="connsiteX3" fmla="*/ 756167 w 976086"/>
              <a:gd name="connsiteY3" fmla="*/ 976086 h 1952155"/>
              <a:gd name="connsiteX4" fmla="*/ 970394 w 976086"/>
              <a:gd name="connsiteY4" fmla="*/ 1952155 h 1952155"/>
              <a:gd name="connsiteX0" fmla="*/ 970394 w 1094925"/>
              <a:gd name="connsiteY0" fmla="*/ 1952155 h 1952155"/>
              <a:gd name="connsiteX1" fmla="*/ 4 w 1094925"/>
              <a:gd name="connsiteY1" fmla="*/ 973240 h 1952155"/>
              <a:gd name="connsiteX2" fmla="*/ 976086 w 1094925"/>
              <a:gd name="connsiteY2" fmla="*/ 0 h 1952155"/>
              <a:gd name="connsiteX3" fmla="*/ 970394 w 1094925"/>
              <a:gd name="connsiteY3" fmla="*/ 1952155 h 1952155"/>
              <a:gd name="connsiteX0" fmla="*/ 970394 w 976086"/>
              <a:gd name="connsiteY0" fmla="*/ 1952155 h 1952155"/>
              <a:gd name="connsiteX1" fmla="*/ 4 w 976086"/>
              <a:gd name="connsiteY1" fmla="*/ 973240 h 1952155"/>
              <a:gd name="connsiteX2" fmla="*/ 976086 w 976086"/>
              <a:gd name="connsiteY2" fmla="*/ 0 h 1952155"/>
              <a:gd name="connsiteX3" fmla="*/ 970394 w 976086"/>
              <a:gd name="connsiteY3" fmla="*/ 1952155 h 1952155"/>
              <a:gd name="connsiteX0" fmla="*/ 972474 w 976086"/>
              <a:gd name="connsiteY0" fmla="*/ 1952155 h 1952155"/>
              <a:gd name="connsiteX1" fmla="*/ 4 w 976086"/>
              <a:gd name="connsiteY1" fmla="*/ 973240 h 1952155"/>
              <a:gd name="connsiteX2" fmla="*/ 976086 w 976086"/>
              <a:gd name="connsiteY2" fmla="*/ 0 h 1952155"/>
              <a:gd name="connsiteX3" fmla="*/ 972474 w 976086"/>
              <a:gd name="connsiteY3" fmla="*/ 1952155 h 195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6086" h="1952155">
                <a:moveTo>
                  <a:pt x="972474" y="1952155"/>
                </a:moveTo>
                <a:cubicBezTo>
                  <a:pt x="434517" y="1949018"/>
                  <a:pt x="-1565" y="1511204"/>
                  <a:pt x="4" y="973240"/>
                </a:cubicBezTo>
                <a:cubicBezTo>
                  <a:pt x="1572" y="435276"/>
                  <a:pt x="438119" y="0"/>
                  <a:pt x="976086" y="0"/>
                </a:cubicBezTo>
                <a:cubicBezTo>
                  <a:pt x="974189" y="650718"/>
                  <a:pt x="974371" y="1301437"/>
                  <a:pt x="972474" y="195215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弧形 11"/>
          <p:cNvSpPr/>
          <p:nvPr/>
        </p:nvSpPr>
        <p:spPr>
          <a:xfrm>
            <a:off x="1000061" y="2769710"/>
            <a:ext cx="4307955" cy="4307955"/>
          </a:xfrm>
          <a:prstGeom prst="arc">
            <a:avLst>
              <a:gd name="adj1" fmla="val 17401621"/>
              <a:gd name="adj2" fmla="val 21255657"/>
            </a:avLst>
          </a:prstGeom>
          <a:ln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181119" y="4794931"/>
            <a:ext cx="1944215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FF0000"/>
                </a:gs>
                <a:gs pos="100000">
                  <a:srgbClr val="FFC000">
                    <a:alpha val="0"/>
                  </a:srgbClr>
                </a:gs>
              </a:gsLst>
              <a:lin ang="10800000" scaled="1"/>
              <a:tileRect/>
            </a:gradFill>
            <a:headEnd type="none" w="med" len="med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181119" y="3721781"/>
            <a:ext cx="1944215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FF0000"/>
                </a:gs>
                <a:gs pos="100000">
                  <a:srgbClr val="FFC000">
                    <a:alpha val="0"/>
                  </a:srgbClr>
                </a:gs>
              </a:gsLst>
              <a:lin ang="10800000" scaled="1"/>
              <a:tileRect/>
            </a:gradFill>
            <a:headEnd type="none" w="med" len="med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5181119" y="5952219"/>
            <a:ext cx="1944215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FF0000"/>
                </a:gs>
                <a:gs pos="100000">
                  <a:srgbClr val="FFC000">
                    <a:alpha val="0"/>
                  </a:srgbClr>
                </a:gs>
              </a:gsLst>
              <a:lin ang="10800000" scaled="1"/>
              <a:tileRect/>
            </a:gradFill>
            <a:headEnd type="none" w="med" len="med"/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060117" y="2373994"/>
            <a:ext cx="2206625" cy="760412"/>
            <a:chOff x="3250740" y="1591729"/>
            <a:chExt cx="2207102" cy="761196"/>
          </a:xfrm>
        </p:grpSpPr>
        <p:sp>
          <p:nvSpPr>
            <p:cNvPr id="17" name="矩形标注 16"/>
            <p:cNvSpPr/>
            <p:nvPr/>
          </p:nvSpPr>
          <p:spPr>
            <a:xfrm>
              <a:off x="3250740" y="1591729"/>
              <a:ext cx="2207102" cy="646778"/>
            </a:xfrm>
            <a:prstGeom prst="wedgeRectCallout">
              <a:avLst>
                <a:gd name="adj1" fmla="val 19257"/>
                <a:gd name="adj2" fmla="val 36390"/>
              </a:avLst>
            </a:prstGeom>
            <a:noFill/>
            <a:ln w="127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j-ea"/>
                  <a:ea typeface="+mj-ea"/>
                </a:rPr>
                <a:t>傍晚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ea"/>
                  <a:ea typeface="+mj-ea"/>
                </a:rPr>
                <a:t>18:00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287602" y="2198779"/>
              <a:ext cx="154020" cy="154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291892" y="6712631"/>
            <a:ext cx="1736725" cy="847725"/>
            <a:chOff x="3483025" y="5931509"/>
            <a:chExt cx="1737047" cy="846930"/>
          </a:xfrm>
        </p:grpSpPr>
        <p:sp>
          <p:nvSpPr>
            <p:cNvPr id="20" name="椭圆 19"/>
            <p:cNvSpPr/>
            <p:nvPr/>
          </p:nvSpPr>
          <p:spPr>
            <a:xfrm>
              <a:off x="4268984" y="5931509"/>
              <a:ext cx="152428" cy="1538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矩形标注 20"/>
            <p:cNvSpPr/>
            <p:nvPr/>
          </p:nvSpPr>
          <p:spPr>
            <a:xfrm>
              <a:off x="3483025" y="6151965"/>
              <a:ext cx="1737047" cy="626474"/>
            </a:xfrm>
            <a:prstGeom prst="wedgeRectCallout">
              <a:avLst>
                <a:gd name="adj1" fmla="val 19257"/>
                <a:gd name="adj2" fmla="val 36390"/>
              </a:avLst>
            </a:prstGeom>
            <a:noFill/>
            <a:ln w="127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j-ea"/>
                  <a:ea typeface="+mj-ea"/>
                </a:rPr>
                <a:t>早晨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ea"/>
                  <a:ea typeface="+mj-ea"/>
                </a:rPr>
                <a:t>6:00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-219533" y="4494894"/>
            <a:ext cx="1589088" cy="868362"/>
            <a:chOff x="971600" y="3713374"/>
            <a:chExt cx="1588950" cy="867754"/>
          </a:xfrm>
        </p:grpSpPr>
        <p:sp>
          <p:nvSpPr>
            <p:cNvPr id="23" name="椭圆 22"/>
            <p:cNvSpPr/>
            <p:nvPr/>
          </p:nvSpPr>
          <p:spPr>
            <a:xfrm>
              <a:off x="2406575" y="4052861"/>
              <a:ext cx="153975" cy="1538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标注 23"/>
            <p:cNvSpPr/>
            <p:nvPr/>
          </p:nvSpPr>
          <p:spPr>
            <a:xfrm>
              <a:off x="971600" y="3713374"/>
              <a:ext cx="1512757" cy="867754"/>
            </a:xfrm>
            <a:prstGeom prst="wedgeRectCallout">
              <a:avLst>
                <a:gd name="adj1" fmla="val 19257"/>
                <a:gd name="adj2" fmla="val 36390"/>
              </a:avLst>
            </a:prstGeom>
            <a:noFill/>
            <a:ln w="127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j-ea"/>
                  <a:ea typeface="+mj-ea"/>
                </a:rPr>
                <a:t>午夜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ea"/>
                  <a:ea typeface="+mj-ea"/>
                </a:rPr>
                <a:t>0:00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4893805" y="4507594"/>
            <a:ext cx="1657350" cy="866775"/>
            <a:chOff x="6084168" y="3713374"/>
            <a:chExt cx="1658034" cy="867754"/>
          </a:xfrm>
        </p:grpSpPr>
        <p:sp>
          <p:nvSpPr>
            <p:cNvPr id="26" name="椭圆 25"/>
            <p:cNvSpPr/>
            <p:nvPr/>
          </p:nvSpPr>
          <p:spPr>
            <a:xfrm>
              <a:off x="6139753" y="4066197"/>
              <a:ext cx="152463" cy="1525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矩形标注 26"/>
            <p:cNvSpPr/>
            <p:nvPr/>
          </p:nvSpPr>
          <p:spPr>
            <a:xfrm>
              <a:off x="6084168" y="3713374"/>
              <a:ext cx="1658034" cy="867754"/>
            </a:xfrm>
            <a:prstGeom prst="wedgeRectCallout">
              <a:avLst>
                <a:gd name="adj1" fmla="val 19257"/>
                <a:gd name="adj2" fmla="val 36390"/>
              </a:avLst>
            </a:prstGeom>
            <a:noFill/>
            <a:ln w="1270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j-ea"/>
                  <a:ea typeface="+mj-ea"/>
                </a:rPr>
                <a:t>正午</a:t>
              </a:r>
              <a:endParaRPr lang="en-US" altLang="zh-CN" sz="2000" dirty="0">
                <a:latin typeface="+mj-ea"/>
                <a:ea typeface="+mj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+mj-ea"/>
                  <a:ea typeface="+mj-ea"/>
                </a:rPr>
                <a:t>12:00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28" name="弧形 27"/>
          <p:cNvSpPr/>
          <p:nvPr/>
        </p:nvSpPr>
        <p:spPr>
          <a:xfrm rot="10800000">
            <a:off x="992465" y="2770328"/>
            <a:ext cx="4307955" cy="4307955"/>
          </a:xfrm>
          <a:prstGeom prst="arc">
            <a:avLst>
              <a:gd name="adj1" fmla="val 17401621"/>
              <a:gd name="adj2" fmla="val 21255657"/>
            </a:avLst>
          </a:prstGeom>
          <a:ln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TextBox 11"/>
          <p:cNvSpPr txBox="1"/>
          <p:nvPr/>
        </p:nvSpPr>
        <p:spPr>
          <a:xfrm>
            <a:off x="9610309" y="3283682"/>
            <a:ext cx="90328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相同</a:t>
            </a:r>
          </a:p>
        </p:txBody>
      </p:sp>
      <p:sp>
        <p:nvSpPr>
          <p:cNvPr id="57" name="TextBox 66"/>
          <p:cNvSpPr txBox="1"/>
          <p:nvPr/>
        </p:nvSpPr>
        <p:spPr>
          <a:xfrm>
            <a:off x="11326936" y="3807557"/>
            <a:ext cx="922337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6:00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58" name="TextBox 67"/>
          <p:cNvSpPr txBox="1"/>
          <p:nvPr/>
        </p:nvSpPr>
        <p:spPr>
          <a:xfrm>
            <a:off x="11302584" y="4406489"/>
            <a:ext cx="1111250" cy="5222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18:00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706707" y="3283064"/>
            <a:ext cx="60810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同一经度，地方时</a:t>
            </a:r>
            <a:r>
              <a:rPr lang="en-US" altLang="zh-CN" dirty="0"/>
              <a:t>________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l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晨线与赤道相交处，地方时为</a:t>
            </a:r>
            <a:r>
              <a:rPr lang="en-US" altLang="zh-CN" dirty="0"/>
              <a:t>________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l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昏线与赤道相交处，地方时为</a:t>
            </a:r>
            <a:r>
              <a:rPr lang="en-US" altLang="zh-CN" dirty="0"/>
              <a:t>________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 algn="l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昼弧的中点上，地方时为</a:t>
            </a:r>
            <a:r>
              <a:rPr lang="en-US" altLang="zh-CN" dirty="0"/>
              <a:t>________</a:t>
            </a:r>
            <a:r>
              <a:rPr lang="zh-CN" altLang="en-US" dirty="0"/>
              <a:t>。</a:t>
            </a:r>
          </a:p>
          <a:p>
            <a:pPr marL="342900" indent="-342900" algn="l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夜弧的中点上，地方时为</a:t>
            </a:r>
            <a:r>
              <a:rPr lang="en-US" altLang="zh-CN" dirty="0"/>
              <a:t>_________________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64" name="TextBox 64"/>
          <p:cNvSpPr txBox="1"/>
          <p:nvPr/>
        </p:nvSpPr>
        <p:spPr>
          <a:xfrm>
            <a:off x="10660306" y="4962046"/>
            <a:ext cx="11112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12:00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7559646" y="6047395"/>
            <a:ext cx="218757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0:00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或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</a:rPr>
              <a:t>24:00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94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57" grpId="0"/>
      <p:bldP spid="58" grpId="0"/>
      <p:bldP spid="64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XJ1-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7" y="1387585"/>
            <a:ext cx="10764836" cy="755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957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974008" y="1611572"/>
            <a:ext cx="5299075" cy="5305425"/>
            <a:chOff x="2060577" y="1776451"/>
            <a:chExt cx="4741789" cy="4747753"/>
          </a:xfrm>
        </p:grpSpPr>
        <p:sp>
          <p:nvSpPr>
            <p:cNvPr id="3" name="饼形 2"/>
            <p:cNvSpPr/>
            <p:nvPr/>
          </p:nvSpPr>
          <p:spPr>
            <a:xfrm rot="15767123">
              <a:off x="2060436" y="1782274"/>
              <a:ext cx="4734968" cy="4734686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accent3">
                    <a:lumMod val="75000"/>
                    <a:alpha val="50000"/>
                  </a:schemeClr>
                </a:gs>
                <a:gs pos="50000">
                  <a:schemeClr val="accent3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饼形 3"/>
            <p:cNvSpPr/>
            <p:nvPr/>
          </p:nvSpPr>
          <p:spPr>
            <a:xfrm rot="17566675">
              <a:off x="2060436" y="1780854"/>
              <a:ext cx="4734967" cy="4734686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饼形 4"/>
            <p:cNvSpPr/>
            <p:nvPr/>
          </p:nvSpPr>
          <p:spPr>
            <a:xfrm rot="19354676">
              <a:off x="2061997" y="1780713"/>
              <a:ext cx="4734687" cy="473496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饼形 5"/>
            <p:cNvSpPr/>
            <p:nvPr/>
          </p:nvSpPr>
          <p:spPr>
            <a:xfrm rot="3159288">
              <a:off x="2067539" y="1780854"/>
              <a:ext cx="4734967" cy="473468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饼形 6"/>
            <p:cNvSpPr/>
            <p:nvPr/>
          </p:nvSpPr>
          <p:spPr>
            <a:xfrm rot="1349278">
              <a:off x="2064838" y="1779292"/>
              <a:ext cx="4734687" cy="4734968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饼形 7"/>
            <p:cNvSpPr/>
            <p:nvPr/>
          </p:nvSpPr>
          <p:spPr>
            <a:xfrm rot="21167123">
              <a:off x="2061997" y="1776451"/>
              <a:ext cx="4734687" cy="4734968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饼形 8"/>
            <p:cNvSpPr/>
            <p:nvPr/>
          </p:nvSpPr>
          <p:spPr>
            <a:xfrm rot="15767123" flipH="1" flipV="1">
              <a:off x="2067539" y="1782274"/>
              <a:ext cx="4734968" cy="473468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accent3">
                    <a:lumMod val="75000"/>
                    <a:alpha val="50000"/>
                  </a:schemeClr>
                </a:gs>
                <a:gs pos="50000">
                  <a:schemeClr val="accent3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饼形 9"/>
            <p:cNvSpPr/>
            <p:nvPr/>
          </p:nvSpPr>
          <p:spPr>
            <a:xfrm rot="17566675" flipH="1" flipV="1">
              <a:off x="2064698" y="1783695"/>
              <a:ext cx="4734967" cy="473468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饼形 10"/>
            <p:cNvSpPr/>
            <p:nvPr/>
          </p:nvSpPr>
          <p:spPr>
            <a:xfrm rot="19354676" flipH="1" flipV="1">
              <a:off x="2063418" y="1784975"/>
              <a:ext cx="4734686" cy="4734968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饼形 11"/>
            <p:cNvSpPr/>
            <p:nvPr/>
          </p:nvSpPr>
          <p:spPr>
            <a:xfrm rot="3118097" flipH="1" flipV="1">
              <a:off x="2066119" y="1782274"/>
              <a:ext cx="4734968" cy="4734686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饼形 12"/>
            <p:cNvSpPr/>
            <p:nvPr/>
          </p:nvSpPr>
          <p:spPr>
            <a:xfrm rot="1349278" flipH="1" flipV="1">
              <a:off x="2061997" y="1786396"/>
              <a:ext cx="4734687" cy="473354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饼形 13"/>
            <p:cNvSpPr/>
            <p:nvPr/>
          </p:nvSpPr>
          <p:spPr>
            <a:xfrm rot="21167123" flipH="1" flipV="1">
              <a:off x="2061997" y="1789237"/>
              <a:ext cx="4734687" cy="4734967"/>
            </a:xfrm>
            <a:prstGeom prst="pie">
              <a:avLst>
                <a:gd name="adj1" fmla="val 16193288"/>
                <a:gd name="adj2" fmla="val 17105708"/>
              </a:avLst>
            </a:prstGeom>
            <a:gradFill flip="none" rotWithShape="1">
              <a:gsLst>
                <a:gs pos="0">
                  <a:schemeClr val="bg2">
                    <a:lumMod val="50000"/>
                    <a:alpha val="50000"/>
                  </a:schemeClr>
                </a:gs>
                <a:gs pos="50000">
                  <a:schemeClr val="bg2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直接连接符 14"/>
          <p:cNvCxnSpPr>
            <a:stCxn id="58" idx="0"/>
            <a:endCxn id="58" idx="4"/>
          </p:cNvCxnSpPr>
          <p:nvPr/>
        </p:nvCxnSpPr>
        <p:spPr>
          <a:xfrm>
            <a:off x="5620370" y="2246572"/>
            <a:ext cx="0" cy="4032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58" idx="2"/>
            <a:endCxn id="58" idx="6"/>
          </p:cNvCxnSpPr>
          <p:nvPr/>
        </p:nvCxnSpPr>
        <p:spPr>
          <a:xfrm>
            <a:off x="3604245" y="4262697"/>
            <a:ext cx="403225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604245" y="2246572"/>
            <a:ext cx="4032250" cy="4032250"/>
            <a:chOff x="2571552" y="2132856"/>
            <a:chExt cx="4032448" cy="4032448"/>
          </a:xfrm>
        </p:grpSpPr>
        <p:cxnSp>
          <p:nvCxnSpPr>
            <p:cNvPr id="18" name="直接连接符 17"/>
            <p:cNvCxnSpPr>
              <a:stCxn id="58" idx="1"/>
              <a:endCxn id="58" idx="5"/>
            </p:cNvCxnSpPr>
            <p:nvPr/>
          </p:nvCxnSpPr>
          <p:spPr>
            <a:xfrm>
              <a:off x="3162090" y="2723394"/>
              <a:ext cx="2851372" cy="285137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58" idx="3"/>
              <a:endCxn id="58" idx="7"/>
            </p:cNvCxnSpPr>
            <p:nvPr/>
          </p:nvCxnSpPr>
          <p:spPr>
            <a:xfrm flipV="1">
              <a:off x="3162090" y="2723394"/>
              <a:ext cx="2851372" cy="285137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900000">
              <a:off x="2571552" y="4149080"/>
              <a:ext cx="4032448" cy="79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800000">
              <a:off x="2571552" y="4149080"/>
              <a:ext cx="403244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3600000">
              <a:off x="2571552" y="4149080"/>
              <a:ext cx="403244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4500000">
              <a:off x="2571552" y="4149080"/>
              <a:ext cx="403244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074989" y="2201122"/>
              <a:ext cx="1035101" cy="38959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1800000">
              <a:off x="4587776" y="2132856"/>
              <a:ext cx="0" cy="403244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3600000" flipV="1">
              <a:off x="4587776" y="2132856"/>
              <a:ext cx="0" cy="403244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-900000">
              <a:off x="2571552" y="4149080"/>
              <a:ext cx="403244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101"/>
          <p:cNvSpPr txBox="1"/>
          <p:nvPr/>
        </p:nvSpPr>
        <p:spPr>
          <a:xfrm>
            <a:off x="2477120" y="4034097"/>
            <a:ext cx="11080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3300"/>
                </a:solidFill>
                <a:latin typeface="+mn-lt"/>
                <a:ea typeface="+mj-ea"/>
              </a:rPr>
              <a:t>中时区</a:t>
            </a:r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270870" y="3907097"/>
            <a:ext cx="5775325" cy="2874963"/>
            <a:chOff x="2238333" y="3793969"/>
            <a:chExt cx="5775752" cy="2875391"/>
          </a:xfrm>
        </p:grpSpPr>
        <p:grpSp>
          <p:nvGrpSpPr>
            <p:cNvPr id="30" name="组合 132"/>
            <p:cNvGrpSpPr>
              <a:grpSpLocks/>
            </p:cNvGrpSpPr>
            <p:nvPr/>
          </p:nvGrpSpPr>
          <p:grpSpPr bwMode="auto">
            <a:xfrm>
              <a:off x="6656001" y="3793969"/>
              <a:ext cx="1358084" cy="744768"/>
              <a:chOff x="6656001" y="3793969"/>
              <a:chExt cx="1358084" cy="744768"/>
            </a:xfrm>
          </p:grpSpPr>
          <p:sp>
            <p:nvSpPr>
              <p:cNvPr id="43" name="TextBox 102"/>
              <p:cNvSpPr txBox="1"/>
              <p:nvPr/>
            </p:nvSpPr>
            <p:spPr>
              <a:xfrm>
                <a:off x="6958320" y="3793969"/>
                <a:ext cx="1055765" cy="6462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600" dirty="0">
                    <a:solidFill>
                      <a:srgbClr val="FF3300"/>
                    </a:solidFill>
                    <a:latin typeface="+mn-lt"/>
                    <a:ea typeface="+mj-ea"/>
                  </a:rPr>
                  <a:t>12</a:t>
                </a:r>
                <a:r>
                  <a:rPr lang="zh-CN" altLang="en-US" sz="2800" dirty="0">
                    <a:solidFill>
                      <a:srgbClr val="FF3300"/>
                    </a:solidFill>
                    <a:latin typeface="+mn-lt"/>
                    <a:ea typeface="+mj-ea"/>
                  </a:rPr>
                  <a:t>区</a:t>
                </a:r>
              </a:p>
            </p:txBody>
          </p:sp>
          <p:sp>
            <p:nvSpPr>
              <p:cNvPr id="44" name="TextBox 103"/>
              <p:cNvSpPr txBox="1"/>
              <p:nvPr/>
            </p:nvSpPr>
            <p:spPr>
              <a:xfrm>
                <a:off x="6656673" y="4076586"/>
                <a:ext cx="492161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dirty="0">
                    <a:solidFill>
                      <a:srgbClr val="FF3300"/>
                    </a:solidFill>
                    <a:latin typeface="+mn-lt"/>
                    <a:ea typeface="+mj-ea"/>
                  </a:rPr>
                  <a:t>东</a:t>
                </a:r>
              </a:p>
            </p:txBody>
          </p:sp>
        </p:grpSp>
        <p:grpSp>
          <p:nvGrpSpPr>
            <p:cNvPr id="31" name="组合 131"/>
            <p:cNvGrpSpPr>
              <a:grpSpLocks/>
            </p:cNvGrpSpPr>
            <p:nvPr/>
          </p:nvGrpSpPr>
          <p:grpSpPr bwMode="auto">
            <a:xfrm>
              <a:off x="2238333" y="4536761"/>
              <a:ext cx="4800211" cy="2132599"/>
              <a:chOff x="2238333" y="4536761"/>
              <a:chExt cx="4800211" cy="2132599"/>
            </a:xfrm>
          </p:grpSpPr>
          <p:sp>
            <p:nvSpPr>
              <p:cNvPr id="32" name="TextBox 105"/>
              <p:cNvSpPr txBox="1"/>
              <p:nvPr/>
            </p:nvSpPr>
            <p:spPr>
              <a:xfrm>
                <a:off x="2238333" y="4537030"/>
                <a:ext cx="355626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1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3" name="TextBox 106"/>
              <p:cNvSpPr txBox="1"/>
              <p:nvPr/>
            </p:nvSpPr>
            <p:spPr>
              <a:xfrm>
                <a:off x="2470125" y="5045106"/>
                <a:ext cx="355626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2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4" name="TextBox 107"/>
              <p:cNvSpPr txBox="1"/>
              <p:nvPr/>
            </p:nvSpPr>
            <p:spPr>
              <a:xfrm>
                <a:off x="2832102" y="5524602"/>
                <a:ext cx="357214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3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5" name="TextBox 108"/>
              <p:cNvSpPr txBox="1"/>
              <p:nvPr/>
            </p:nvSpPr>
            <p:spPr>
              <a:xfrm>
                <a:off x="3243295" y="5865966"/>
                <a:ext cx="357213" cy="4620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4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6" name="TextBox 109"/>
              <p:cNvSpPr txBox="1"/>
              <p:nvPr/>
            </p:nvSpPr>
            <p:spPr>
              <a:xfrm>
                <a:off x="3808487" y="6104126"/>
                <a:ext cx="357213" cy="460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5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7" name="TextBox 110"/>
              <p:cNvSpPr txBox="1"/>
              <p:nvPr/>
            </p:nvSpPr>
            <p:spPr>
              <a:xfrm>
                <a:off x="4408607" y="6207328"/>
                <a:ext cx="355626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6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8" name="TextBox 111"/>
              <p:cNvSpPr txBox="1"/>
              <p:nvPr/>
            </p:nvSpPr>
            <p:spPr>
              <a:xfrm>
                <a:off x="4992850" y="6154934"/>
                <a:ext cx="355626" cy="4620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7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39" name="TextBox 112"/>
              <p:cNvSpPr txBox="1"/>
              <p:nvPr/>
            </p:nvSpPr>
            <p:spPr>
              <a:xfrm>
                <a:off x="5537402" y="5942177"/>
                <a:ext cx="357214" cy="4620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8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40" name="TextBox 113"/>
              <p:cNvSpPr txBox="1"/>
              <p:nvPr/>
            </p:nvSpPr>
            <p:spPr>
              <a:xfrm>
                <a:off x="6075605" y="5591287"/>
                <a:ext cx="355626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9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41" name="TextBox 114"/>
              <p:cNvSpPr txBox="1"/>
              <p:nvPr/>
            </p:nvSpPr>
            <p:spPr>
              <a:xfrm>
                <a:off x="6334386" y="5149896"/>
                <a:ext cx="528677" cy="46044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10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  <p:sp>
            <p:nvSpPr>
              <p:cNvPr id="42" name="TextBox 115"/>
              <p:cNvSpPr txBox="1"/>
              <p:nvPr/>
            </p:nvSpPr>
            <p:spPr>
              <a:xfrm>
                <a:off x="6534426" y="4552907"/>
                <a:ext cx="504862" cy="4620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rgbClr val="00CC00"/>
                    </a:solidFill>
                    <a:latin typeface="+mn-lt"/>
                    <a:ea typeface="+mj-ea"/>
                  </a:rPr>
                  <a:t>11</a:t>
                </a:r>
                <a:endParaRPr lang="zh-CN" altLang="en-US" sz="2400" dirty="0">
                  <a:solidFill>
                    <a:srgbClr val="00CC00"/>
                  </a:solidFill>
                  <a:latin typeface="+mn-lt"/>
                  <a:ea typeface="+mj-ea"/>
                </a:endParaRPr>
              </a:p>
            </p:txBody>
          </p:sp>
        </p:grp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3231183" y="1770322"/>
            <a:ext cx="4949825" cy="2609850"/>
            <a:chOff x="2197732" y="1657798"/>
            <a:chExt cx="4950201" cy="2609224"/>
          </a:xfrm>
        </p:grpSpPr>
        <p:sp>
          <p:nvSpPr>
            <p:cNvPr id="46" name="TextBox 104"/>
            <p:cNvSpPr txBox="1"/>
            <p:nvPr/>
          </p:nvSpPr>
          <p:spPr>
            <a:xfrm>
              <a:off x="6655771" y="3805171"/>
              <a:ext cx="492162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rgbClr val="FF3300"/>
                  </a:solidFill>
                  <a:latin typeface="+mn-lt"/>
                  <a:ea typeface="+mj-ea"/>
                </a:rPr>
                <a:t>西</a:t>
              </a:r>
            </a:p>
          </p:txBody>
        </p:sp>
        <p:sp>
          <p:nvSpPr>
            <p:cNvPr id="47" name="TextBox 116"/>
            <p:cNvSpPr txBox="1"/>
            <p:nvPr/>
          </p:nvSpPr>
          <p:spPr>
            <a:xfrm>
              <a:off x="2197732" y="3343319"/>
              <a:ext cx="355627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1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48" name="TextBox 117"/>
            <p:cNvSpPr txBox="1"/>
            <p:nvPr/>
          </p:nvSpPr>
          <p:spPr>
            <a:xfrm>
              <a:off x="2423174" y="2757672"/>
              <a:ext cx="355627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2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49" name="TextBox 118"/>
            <p:cNvSpPr txBox="1"/>
            <p:nvPr/>
          </p:nvSpPr>
          <p:spPr>
            <a:xfrm>
              <a:off x="2799440" y="2295820"/>
              <a:ext cx="357215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3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0" name="TextBox 119"/>
            <p:cNvSpPr txBox="1"/>
            <p:nvPr/>
          </p:nvSpPr>
          <p:spPr>
            <a:xfrm>
              <a:off x="3231273" y="1926022"/>
              <a:ext cx="357215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4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1" name="TextBox 120"/>
            <p:cNvSpPr txBox="1"/>
            <p:nvPr/>
          </p:nvSpPr>
          <p:spPr>
            <a:xfrm>
              <a:off x="3809166" y="1730805"/>
              <a:ext cx="355627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5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2" name="TextBox 121"/>
            <p:cNvSpPr txBox="1"/>
            <p:nvPr/>
          </p:nvSpPr>
          <p:spPr>
            <a:xfrm>
              <a:off x="4407700" y="1657798"/>
              <a:ext cx="357214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6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3" name="TextBox 122"/>
            <p:cNvSpPr txBox="1"/>
            <p:nvPr/>
          </p:nvSpPr>
          <p:spPr>
            <a:xfrm>
              <a:off x="5025284" y="1741916"/>
              <a:ext cx="355627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7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4" name="TextBox 123"/>
            <p:cNvSpPr txBox="1"/>
            <p:nvPr/>
          </p:nvSpPr>
          <p:spPr>
            <a:xfrm>
              <a:off x="5555549" y="1924434"/>
              <a:ext cx="355627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8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5" name="TextBox 124"/>
            <p:cNvSpPr txBox="1"/>
            <p:nvPr/>
          </p:nvSpPr>
          <p:spPr>
            <a:xfrm>
              <a:off x="6062001" y="2264078"/>
              <a:ext cx="355627" cy="46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9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6" name="TextBox 125"/>
            <p:cNvSpPr txBox="1"/>
            <p:nvPr/>
          </p:nvSpPr>
          <p:spPr>
            <a:xfrm>
              <a:off x="6317607" y="2814808"/>
              <a:ext cx="527090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10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  <p:sp>
          <p:nvSpPr>
            <p:cNvPr id="57" name="TextBox 126"/>
            <p:cNvSpPr txBox="1"/>
            <p:nvPr/>
          </p:nvSpPr>
          <p:spPr>
            <a:xfrm>
              <a:off x="6533523" y="3363952"/>
              <a:ext cx="504863" cy="4618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+mn-lt"/>
                  <a:ea typeface="+mj-ea"/>
                </a:rPr>
                <a:t>11</a:t>
              </a:r>
              <a:endParaRPr lang="zh-CN" altLang="en-US" sz="2400" dirty="0">
                <a:solidFill>
                  <a:srgbClr val="0070C0"/>
                </a:solidFill>
                <a:latin typeface="+mn-lt"/>
                <a:ea typeface="+mj-ea"/>
              </a:endParaRPr>
            </a:p>
          </p:txBody>
        </p:sp>
      </p:grpSp>
      <p:sp>
        <p:nvSpPr>
          <p:cNvPr id="58" name="椭圆 57"/>
          <p:cNvSpPr/>
          <p:nvPr/>
        </p:nvSpPr>
        <p:spPr>
          <a:xfrm>
            <a:off x="3604245" y="2246572"/>
            <a:ext cx="4032250" cy="403225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TextBox 127"/>
          <p:cNvSpPr txBox="1"/>
          <p:nvPr/>
        </p:nvSpPr>
        <p:spPr>
          <a:xfrm>
            <a:off x="3505820" y="4005522"/>
            <a:ext cx="50482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+mn-lt"/>
                <a:ea typeface="+mj-ea"/>
              </a:rPr>
              <a:t>0˚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60" name="TextBox 128"/>
          <p:cNvSpPr txBox="1"/>
          <p:nvPr/>
        </p:nvSpPr>
        <p:spPr>
          <a:xfrm>
            <a:off x="6858620" y="3992822"/>
            <a:ext cx="904875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accent3">
                    <a:lumMod val="50000"/>
                  </a:schemeClr>
                </a:solidFill>
                <a:latin typeface="+mn-lt"/>
                <a:ea typeface="+mj-ea"/>
              </a:rPr>
              <a:t>180˚</a:t>
            </a:r>
            <a:endParaRPr lang="zh-CN" altLang="en-US" sz="2800" dirty="0">
              <a:solidFill>
                <a:schemeClr val="accent3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69508" y="3716597"/>
            <a:ext cx="1095375" cy="109696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255120" y="2892685"/>
            <a:ext cx="2744788" cy="274478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5315570" y="3969010"/>
            <a:ext cx="627063" cy="625475"/>
            <a:chOff x="4282612" y="3854785"/>
            <a:chExt cx="626848" cy="626848"/>
          </a:xfrm>
        </p:grpSpPr>
        <p:sp>
          <p:nvSpPr>
            <p:cNvPr id="64" name="椭圆 63"/>
            <p:cNvSpPr/>
            <p:nvPr/>
          </p:nvSpPr>
          <p:spPr>
            <a:xfrm>
              <a:off x="4407982" y="3964562"/>
              <a:ext cx="374522" cy="3738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TextBox 4"/>
            <p:cNvSpPr txBox="1"/>
            <p:nvPr/>
          </p:nvSpPr>
          <p:spPr>
            <a:xfrm>
              <a:off x="4403221" y="3958199"/>
              <a:ext cx="369761" cy="399338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j-ea"/>
                </a:rPr>
                <a:t>N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  <a:latin typeface="+mn-lt"/>
                <a:ea typeface="+mj-ea"/>
              </a:endParaRPr>
            </a:p>
          </p:txBody>
        </p:sp>
        <p:sp>
          <p:nvSpPr>
            <p:cNvPr id="66" name="弧形 65"/>
            <p:cNvSpPr/>
            <p:nvPr/>
          </p:nvSpPr>
          <p:spPr>
            <a:xfrm>
              <a:off x="4282612" y="3854785"/>
              <a:ext cx="626848" cy="626848"/>
            </a:xfrm>
            <a:prstGeom prst="arc">
              <a:avLst>
                <a:gd name="adj1" fmla="val 16200000"/>
                <a:gd name="adj2" fmla="val 10261126"/>
              </a:avLst>
            </a:prstGeom>
            <a:ln w="190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3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9000000" scaled="0"/>
              </a:gra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183808" y="5883535"/>
            <a:ext cx="8350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n-lt"/>
                <a:ea typeface="+mj-ea"/>
              </a:rPr>
              <a:t>90˚E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5188570" y="2191010"/>
            <a:ext cx="9191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n-lt"/>
                <a:ea typeface="+mj-ea"/>
              </a:rPr>
              <a:t>90˚W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32229" y="6916997"/>
            <a:ext cx="109827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在时间上，无论是地方时还是区时，都是东边的时刻比西边的时刻早，即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东早西晚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，计算上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东加西减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822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8" grpId="0" animBg="1"/>
      <p:bldP spid="59" grpId="0"/>
      <p:bldP spid="60" grpId="0"/>
      <p:bldP spid="61" grpId="0" animBg="1"/>
      <p:bldP spid="62" grpId="0" animBg="1"/>
      <p:bldP spid="67" grpId="0"/>
      <p:bldP spid="68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45816" y="1636440"/>
            <a:ext cx="10369550" cy="6551613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求</a:t>
            </a:r>
            <a:r>
              <a:rPr lang="zh-CN" altLang="en-US" dirty="0">
                <a:solidFill>
                  <a:srgbClr val="FF0000"/>
                </a:solidFill>
              </a:rPr>
              <a:t>时间的技巧</a:t>
            </a:r>
            <a:r>
              <a:rPr lang="en-US" altLang="zh-CN" dirty="0">
                <a:solidFill>
                  <a:srgbClr val="FF0000"/>
                </a:solidFill>
              </a:rPr>
              <a:t>——“</a:t>
            </a:r>
            <a:r>
              <a:rPr lang="zh-CN" altLang="en-US" dirty="0">
                <a:solidFill>
                  <a:srgbClr val="FF0000"/>
                </a:solidFill>
              </a:rPr>
              <a:t>东加西减”</a:t>
            </a:r>
          </a:p>
          <a:p>
            <a:pPr>
              <a:buNone/>
            </a:pPr>
            <a:r>
              <a:rPr lang="zh-CN" altLang="en-US" dirty="0"/>
              <a:t>先画出表示全球所有经线</a:t>
            </a:r>
            <a:r>
              <a:rPr lang="en-US" altLang="zh-CN" dirty="0"/>
              <a:t>(</a:t>
            </a:r>
            <a:r>
              <a:rPr lang="zh-CN" altLang="en-US" dirty="0"/>
              <a:t>或时区</a:t>
            </a:r>
            <a:r>
              <a:rPr lang="en-US" altLang="zh-CN" dirty="0"/>
              <a:t>)</a:t>
            </a:r>
            <a:r>
              <a:rPr lang="zh-CN" altLang="en-US" dirty="0"/>
              <a:t>的数轴，标出已知经线</a:t>
            </a:r>
            <a:r>
              <a:rPr lang="en-US" altLang="zh-CN" dirty="0"/>
              <a:t>(</a:t>
            </a:r>
            <a:r>
              <a:rPr lang="zh-CN" altLang="en-US" dirty="0"/>
              <a:t>或时区</a:t>
            </a:r>
            <a:r>
              <a:rPr lang="en-US" altLang="zh-CN" dirty="0"/>
              <a:t>)</a:t>
            </a:r>
            <a:r>
              <a:rPr lang="zh-CN" altLang="en-US" dirty="0"/>
              <a:t>及其地方时</a:t>
            </a:r>
            <a:r>
              <a:rPr lang="en-US" altLang="zh-CN" dirty="0"/>
              <a:t>(</a:t>
            </a:r>
            <a:r>
              <a:rPr lang="zh-CN" altLang="en-US" dirty="0"/>
              <a:t>或区时</a:t>
            </a:r>
            <a:r>
              <a:rPr lang="en-US" altLang="zh-CN" dirty="0"/>
              <a:t>)</a:t>
            </a:r>
            <a:r>
              <a:rPr lang="zh-CN" altLang="en-US" dirty="0"/>
              <a:t>，再标出所求经线</a:t>
            </a:r>
            <a:r>
              <a:rPr lang="en-US" altLang="zh-CN" dirty="0"/>
              <a:t>(</a:t>
            </a:r>
            <a:r>
              <a:rPr lang="zh-CN" altLang="en-US" dirty="0"/>
              <a:t>或时区</a:t>
            </a:r>
            <a:r>
              <a:rPr lang="en-US" altLang="zh-CN" dirty="0"/>
              <a:t>)</a:t>
            </a:r>
            <a:r>
              <a:rPr lang="zh-CN" altLang="en-US" dirty="0"/>
              <a:t>，计算出两地经度差</a:t>
            </a:r>
            <a:r>
              <a:rPr lang="en-US" altLang="zh-CN" dirty="0"/>
              <a:t>(</a:t>
            </a:r>
            <a:r>
              <a:rPr lang="zh-CN" altLang="en-US" dirty="0"/>
              <a:t>或时区差</a:t>
            </a:r>
            <a:r>
              <a:rPr lang="en-US" altLang="zh-CN" dirty="0"/>
              <a:t>)</a:t>
            </a:r>
            <a:r>
              <a:rPr lang="zh-CN" altLang="en-US" dirty="0"/>
              <a:t>后，再将其转化为地方时差</a:t>
            </a:r>
            <a:r>
              <a:rPr lang="en-US" altLang="zh-CN" dirty="0"/>
              <a:t>(</a:t>
            </a:r>
            <a:r>
              <a:rPr lang="zh-CN" altLang="en-US" dirty="0"/>
              <a:t>或区时差</a:t>
            </a:r>
            <a:r>
              <a:rPr lang="en-US" altLang="zh-CN" dirty="0"/>
              <a:t>)</a:t>
            </a:r>
            <a:r>
              <a:rPr lang="zh-CN" altLang="en-US" dirty="0"/>
              <a:t>。如下图所示：</a:t>
            </a:r>
          </a:p>
          <a:p>
            <a:pPr>
              <a:buNone/>
            </a:pPr>
            <a:r>
              <a:rPr lang="zh-CN" altLang="en-US" dirty="0" smtClean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2253928" y="4300736"/>
            <a:ext cx="7704856" cy="302433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6750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开始上课"/>
          <p:cNvSpPr txBox="1"/>
          <p:nvPr/>
        </p:nvSpPr>
        <p:spPr>
          <a:xfrm>
            <a:off x="3987232" y="4354573"/>
            <a:ext cx="760297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5000" b="1" spc="499">
                <a:solidFill>
                  <a:srgbClr val="535353"/>
                </a:solidFill>
              </a:defRPr>
            </a:lvl1pPr>
          </a:lstStyle>
          <a:p>
            <a:r>
              <a:rPr sz="4000" dirty="0" err="1"/>
              <a:t>专题一</a:t>
            </a:r>
            <a:r>
              <a:rPr sz="4000" dirty="0" smtClean="0"/>
              <a:t>：</a:t>
            </a:r>
            <a:r>
              <a:rPr lang="zh-CN" altLang="en-US" sz="4000" dirty="0" smtClean="0"/>
              <a:t>地球</a:t>
            </a:r>
            <a:r>
              <a:rPr lang="zh-CN" altLang="en-US" sz="4000" dirty="0"/>
              <a:t>自转</a:t>
            </a:r>
            <a:r>
              <a:rPr lang="zh-CN" altLang="en-US" sz="4000" dirty="0" smtClean="0"/>
              <a:t>的</a:t>
            </a:r>
            <a:r>
              <a:rPr lang="zh-CN" altLang="en-US" sz="4000" dirty="0"/>
              <a:t>运动特征</a:t>
            </a:r>
          </a:p>
        </p:txBody>
      </p:sp>
      <p:pic>
        <p:nvPicPr>
          <p:cNvPr id="7" name="未标题-10.png" descr="未标题-10.png"/>
          <p:cNvPicPr>
            <a:picLocks noChangeAspect="1"/>
          </p:cNvPicPr>
          <p:nvPr/>
        </p:nvPicPr>
        <p:blipFill>
          <a:blip r:embed="rId2">
            <a:alphaModFix amt="39232"/>
            <a:extLst/>
          </a:blip>
          <a:stretch>
            <a:fillRect/>
          </a:stretch>
        </p:blipFill>
        <p:spPr>
          <a:xfrm>
            <a:off x="1459878" y="3526495"/>
            <a:ext cx="2232467" cy="24974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00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29792" y="1636440"/>
            <a:ext cx="10369550" cy="65516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区时</a:t>
            </a:r>
            <a:r>
              <a:rPr lang="zh-CN" altLang="en-US" dirty="0">
                <a:solidFill>
                  <a:srgbClr val="FF0000"/>
                </a:solidFill>
              </a:rPr>
              <a:t>的计算</a:t>
            </a:r>
          </a:p>
          <a:p>
            <a:pPr>
              <a:buNone/>
            </a:pPr>
            <a:r>
              <a:rPr lang="zh-CN" altLang="en-US" dirty="0"/>
              <a:t>第一步：如果已知该地经度，求时区数。该地所在时区数＝该地经度</a:t>
            </a:r>
            <a:r>
              <a:rPr lang="en-US" altLang="zh-CN" dirty="0"/>
              <a:t>÷15°</a:t>
            </a:r>
            <a:r>
              <a:rPr lang="zh-CN" altLang="en-US" dirty="0"/>
              <a:t>。</a:t>
            </a:r>
            <a:r>
              <a:rPr lang="en-US" altLang="zh-CN" dirty="0"/>
              <a:t>(</a:t>
            </a:r>
            <a:r>
              <a:rPr lang="zh-CN" altLang="en-US" dirty="0"/>
              <a:t>余数若小于</a:t>
            </a:r>
            <a:r>
              <a:rPr lang="en-US" altLang="zh-CN" dirty="0"/>
              <a:t>7.5</a:t>
            </a:r>
            <a:r>
              <a:rPr lang="zh-CN" altLang="en-US" dirty="0"/>
              <a:t>，则直接舍去；余数若大于</a:t>
            </a:r>
            <a:r>
              <a:rPr lang="en-US" altLang="zh-CN" dirty="0"/>
              <a:t>7.5</a:t>
            </a:r>
            <a:r>
              <a:rPr lang="zh-CN" altLang="en-US" dirty="0"/>
              <a:t>，则在结果上加一个时区</a:t>
            </a:r>
            <a:r>
              <a:rPr lang="en-US" altLang="zh-CN" dirty="0"/>
              <a:t>)</a:t>
            </a:r>
          </a:p>
          <a:p>
            <a:pPr>
              <a:buNone/>
            </a:pPr>
            <a:r>
              <a:rPr lang="zh-CN" altLang="en-US" dirty="0"/>
              <a:t>第二步：求时差，即求时间间隔，每相隔一个时区，时间相差一小时。</a:t>
            </a:r>
          </a:p>
          <a:p>
            <a:pPr>
              <a:buNone/>
            </a:pPr>
            <a:r>
              <a:rPr lang="zh-CN" altLang="en-US" dirty="0"/>
              <a:t>第三步：求区时。</a:t>
            </a:r>
          </a:p>
          <a:p>
            <a:pPr>
              <a:buNone/>
            </a:pPr>
            <a:r>
              <a:rPr lang="zh-CN" altLang="en-US" dirty="0"/>
              <a:t>所求区时＝已知区时</a:t>
            </a:r>
            <a:r>
              <a:rPr lang="en-US" altLang="zh-CN" dirty="0"/>
              <a:t>±</a:t>
            </a:r>
            <a:r>
              <a:rPr lang="zh-CN" altLang="en-US" dirty="0"/>
              <a:t>时区差</a:t>
            </a:r>
            <a:r>
              <a:rPr lang="en-US" altLang="zh-CN" dirty="0"/>
              <a:t>×1</a:t>
            </a:r>
            <a:r>
              <a:rPr lang="zh-CN" altLang="en-US" dirty="0"/>
              <a:t>小时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32" y="6677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2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73808" y="1420416"/>
            <a:ext cx="11233248" cy="7848872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地方时</a:t>
            </a:r>
            <a:r>
              <a:rPr lang="zh-CN" altLang="en-US" dirty="0">
                <a:solidFill>
                  <a:srgbClr val="FF0000"/>
                </a:solidFill>
              </a:rPr>
              <a:t>的计算</a:t>
            </a:r>
          </a:p>
          <a:p>
            <a:pPr lvl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．计算依据：地球自转，东早西晚，</a:t>
            </a:r>
            <a:r>
              <a:rPr lang="en-US" altLang="zh-CN" dirty="0"/>
              <a:t>1</a:t>
            </a:r>
            <a:r>
              <a:rPr lang="zh-CN" altLang="en-US" dirty="0"/>
              <a:t>度</a:t>
            </a:r>
            <a:r>
              <a:rPr lang="en-US" altLang="zh-CN" dirty="0"/>
              <a:t>4</a:t>
            </a:r>
            <a:r>
              <a:rPr lang="zh-CN" altLang="en-US" dirty="0"/>
              <a:t>分，东加西减。</a:t>
            </a:r>
          </a:p>
          <a:p>
            <a:pPr lvl="0">
              <a:buNone/>
            </a:pPr>
            <a:endParaRPr lang="en-US" altLang="zh-CN" dirty="0" smtClean="0"/>
          </a:p>
          <a:p>
            <a:pPr lvl="0">
              <a:buNone/>
            </a:pPr>
            <a:endParaRPr lang="en-US" altLang="zh-CN" dirty="0"/>
          </a:p>
          <a:p>
            <a:pPr lvl="0">
              <a:buNone/>
            </a:pPr>
            <a:endParaRPr lang="en-US" altLang="zh-CN" dirty="0" smtClean="0"/>
          </a:p>
          <a:p>
            <a:pPr lvl="0">
              <a:buNone/>
            </a:pPr>
            <a:endParaRPr lang="en-US" altLang="zh-CN" dirty="0" smtClean="0"/>
          </a:p>
          <a:p>
            <a:pPr lvl="0">
              <a:buNone/>
            </a:pPr>
            <a:endParaRPr lang="en-US" altLang="zh-CN" dirty="0" smtClean="0"/>
          </a:p>
          <a:p>
            <a:pPr lvl="0">
              <a:buNone/>
            </a:pPr>
            <a:r>
              <a:rPr lang="en-US" altLang="zh-CN" dirty="0" smtClean="0"/>
              <a:t>2</a:t>
            </a:r>
            <a:r>
              <a:rPr lang="zh-CN" altLang="en-US" dirty="0"/>
              <a:t>．计算步骤：一定时，二定向，三定差，四定值。</a:t>
            </a:r>
          </a:p>
          <a:p>
            <a:pPr>
              <a:buNone/>
            </a:pPr>
            <a:r>
              <a:rPr lang="en-US" altLang="zh-CN" dirty="0"/>
              <a:t>(1)</a:t>
            </a:r>
            <a:r>
              <a:rPr lang="zh-CN" altLang="en-US" dirty="0"/>
              <a:t>一定时：即确定计算时可作为条件用的已知</a:t>
            </a:r>
            <a:r>
              <a:rPr lang="zh-CN" altLang="en-US" dirty="0" smtClean="0"/>
              <a:t>地方时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(2)</a:t>
            </a:r>
            <a:r>
              <a:rPr lang="zh-CN" altLang="en-US" dirty="0" smtClean="0"/>
              <a:t>二</a:t>
            </a:r>
            <a:r>
              <a:rPr lang="zh-CN" altLang="en-US" dirty="0"/>
              <a:t>定向：即确定所求点与已知时间点的相对东、西方</a:t>
            </a:r>
            <a:r>
              <a:rPr lang="zh-CN" altLang="en-US" dirty="0" smtClean="0"/>
              <a:t>向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/>
              <a:t>(3)</a:t>
            </a:r>
            <a:r>
              <a:rPr lang="zh-CN" altLang="en-US" dirty="0"/>
              <a:t>三定差：即确定所求点与已知时间点的经度差，以确定</a:t>
            </a:r>
            <a:r>
              <a:rPr lang="zh-CN" altLang="en-US" dirty="0" smtClean="0"/>
              <a:t>时差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/>
              <a:t>(4)</a:t>
            </a:r>
            <a:r>
              <a:rPr lang="zh-CN" altLang="en-US" dirty="0"/>
              <a:t>四定值：即根据前面所确定的条件计算出所求时间</a:t>
            </a:r>
          </a:p>
        </p:txBody>
      </p:sp>
      <p:pic>
        <p:nvPicPr>
          <p:cNvPr id="4" name="图片 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1198937" y="2788568"/>
            <a:ext cx="4464496" cy="324036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83849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中国的贾先生</a:t>
            </a:r>
            <a:r>
              <a:rPr lang="zh-CN" altLang="en-US" dirty="0"/>
              <a:t>出国旅游随身带了一部全球通手机，但未改手机上的日期和时间，仍显示的是北京时间</a:t>
            </a:r>
            <a:r>
              <a:rPr lang="zh-CN" altLang="en-US" dirty="0" smtClean="0"/>
              <a:t>。贾先生</a:t>
            </a:r>
            <a:r>
              <a:rPr lang="zh-CN" altLang="en-US" dirty="0"/>
              <a:t>游览到太平洋一小岛时，当地报时为正午</a:t>
            </a:r>
            <a:r>
              <a:rPr lang="en-US" altLang="zh-CN" dirty="0"/>
              <a:t>12</a:t>
            </a:r>
            <a:r>
              <a:rPr lang="zh-CN" altLang="en-US" dirty="0"/>
              <a:t>时，而手机上的时间为</a:t>
            </a:r>
            <a:r>
              <a:rPr lang="en-US" altLang="zh-CN" dirty="0"/>
              <a:t>6</a:t>
            </a:r>
            <a:r>
              <a:rPr lang="zh-CN" altLang="en-US" dirty="0"/>
              <a:t>时</a:t>
            </a:r>
            <a:r>
              <a:rPr lang="en-US" altLang="zh-CN" dirty="0"/>
              <a:t>40</a:t>
            </a:r>
            <a:r>
              <a:rPr lang="zh-CN" altLang="en-US" dirty="0"/>
              <a:t>分。该岛的经度为</a:t>
            </a:r>
            <a:r>
              <a:rPr lang="en-US" altLang="zh-CN" dirty="0"/>
              <a:t>(</a:t>
            </a:r>
            <a:r>
              <a:rPr lang="zh-CN" altLang="en-US" dirty="0"/>
              <a:t>　　</a:t>
            </a:r>
            <a:r>
              <a:rPr lang="en-US" altLang="zh-CN" dirty="0"/>
              <a:t>)</a:t>
            </a:r>
          </a:p>
          <a:p>
            <a:pPr>
              <a:buNone/>
            </a:pPr>
            <a:r>
              <a:rPr lang="en-US" altLang="zh-CN" dirty="0"/>
              <a:t>A</a:t>
            </a:r>
            <a:r>
              <a:rPr lang="zh-CN" altLang="en-US" dirty="0"/>
              <a:t>．</a:t>
            </a:r>
            <a:r>
              <a:rPr lang="en-US" altLang="zh-CN" dirty="0"/>
              <a:t>160°E  </a:t>
            </a:r>
            <a:r>
              <a:rPr lang="en-US" altLang="zh-CN" dirty="0" smtClean="0"/>
              <a:t>      B</a:t>
            </a:r>
            <a:r>
              <a:rPr lang="zh-CN" altLang="en-US" dirty="0"/>
              <a:t>．</a:t>
            </a:r>
            <a:r>
              <a:rPr lang="en-US" altLang="zh-CN" dirty="0"/>
              <a:t>40°E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C</a:t>
            </a:r>
            <a:r>
              <a:rPr lang="zh-CN" altLang="en-US" dirty="0"/>
              <a:t>．</a:t>
            </a:r>
            <a:r>
              <a:rPr lang="en-US" altLang="zh-CN" dirty="0"/>
              <a:t>160°W  </a:t>
            </a:r>
            <a:r>
              <a:rPr lang="en-US" altLang="zh-CN" dirty="0" smtClean="0"/>
              <a:t>    D</a:t>
            </a:r>
            <a:r>
              <a:rPr lang="zh-CN" altLang="en-US" dirty="0"/>
              <a:t>．</a:t>
            </a:r>
            <a:r>
              <a:rPr lang="en-US" altLang="zh-CN" dirty="0"/>
              <a:t>80°W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72" y="6614352"/>
            <a:ext cx="3856881" cy="21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91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01800" y="1467620"/>
            <a:ext cx="10369550" cy="6551613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明确</a:t>
            </a:r>
            <a:r>
              <a:rPr lang="zh-CN" altLang="en-US" dirty="0">
                <a:solidFill>
                  <a:srgbClr val="FF0000"/>
                </a:solidFill>
              </a:rPr>
              <a:t>日界线的</a:t>
            </a:r>
            <a:r>
              <a:rPr lang="zh-CN" altLang="en-US" dirty="0" smtClean="0">
                <a:solidFill>
                  <a:srgbClr val="FF0000"/>
                </a:solidFill>
              </a:rPr>
              <a:t>类型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27619"/>
              </p:ext>
            </p:extLst>
          </p:nvPr>
        </p:nvGraphicFramePr>
        <p:xfrm>
          <a:off x="1101800" y="2404450"/>
          <a:ext cx="10224195" cy="56175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94919"/>
                <a:gridCol w="6011378"/>
                <a:gridCol w="2917898"/>
              </a:tblGrid>
              <a:tr h="12483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日界线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自然日界线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人为日界线</a:t>
                      </a:r>
                      <a:endParaRPr lang="zh-CN" sz="28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63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经线</a:t>
                      </a:r>
                      <a:endParaRPr lang="zh-CN" sz="28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地方时为</a:t>
                      </a:r>
                      <a:r>
                        <a:rPr lang="en-US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时的经线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180°</a:t>
                      </a:r>
                      <a:r>
                        <a:rPr lang="zh-CN" sz="28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经线</a:t>
                      </a:r>
                      <a:endParaRPr lang="zh-CN" sz="28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23621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日期分割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13670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时所在经线时刻在变，该线在地球表面自东向西移动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8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该线在地球上的位置不变</a:t>
                      </a:r>
                      <a:endParaRPr lang="zh-CN" sz="28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028" name="Picture 4" descr="C:\Users\zuoyebang\Desktop\15.t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68" y="4431317"/>
            <a:ext cx="2439814" cy="19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uoyebang\Desktop\16.t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311" y="4681517"/>
            <a:ext cx="2142078" cy="170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145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日期的变更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zh-CN" dirty="0" smtClean="0"/>
              <a:t>日期变更线</a:t>
            </a:r>
            <a:r>
              <a:rPr lang="zh-CN" altLang="zh-CN" dirty="0"/>
              <a:t>有两条：一条是人为规定的国际日期变更线</a:t>
            </a:r>
            <a:r>
              <a:rPr lang="en-US" altLang="zh-CN" dirty="0"/>
              <a:t>(</a:t>
            </a:r>
            <a:r>
              <a:rPr lang="zh-CN" altLang="zh-CN" dirty="0"/>
              <a:t>即</a:t>
            </a:r>
            <a:r>
              <a:rPr lang="en-US" altLang="zh-CN" dirty="0"/>
              <a:t>180°</a:t>
            </a:r>
            <a:r>
              <a:rPr lang="zh-CN" altLang="zh-CN" dirty="0"/>
              <a:t>经线</a:t>
            </a:r>
            <a:r>
              <a:rPr lang="en-US" altLang="zh-CN" dirty="0"/>
              <a:t>)</a:t>
            </a:r>
            <a:r>
              <a:rPr lang="zh-CN" altLang="zh-CN" dirty="0"/>
              <a:t>，一条是自然界线</a:t>
            </a:r>
            <a:r>
              <a:rPr lang="en-US" altLang="zh-CN" dirty="0"/>
              <a:t>(</a:t>
            </a:r>
            <a:r>
              <a:rPr lang="zh-CN" altLang="zh-CN" dirty="0"/>
              <a:t>即地方时为</a:t>
            </a:r>
            <a:r>
              <a:rPr lang="en-US" altLang="zh-CN" dirty="0"/>
              <a:t>0</a:t>
            </a:r>
            <a:r>
              <a:rPr lang="zh-CN" altLang="zh-CN" dirty="0"/>
              <a:t>时的经线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</a:p>
          <a:p>
            <a:pPr>
              <a:buNone/>
            </a:pPr>
            <a:r>
              <a:rPr lang="en-US" altLang="zh-CN" dirty="0"/>
              <a:t>(1)</a:t>
            </a:r>
            <a:r>
              <a:rPr lang="zh-CN" altLang="zh-CN" dirty="0"/>
              <a:t>经线展开如下图所</a:t>
            </a:r>
            <a:r>
              <a:rPr lang="zh-CN" altLang="zh-CN" dirty="0" smtClean="0"/>
              <a:t>示</a:t>
            </a:r>
            <a:endParaRPr lang="zh-CN" altLang="zh-CN" dirty="0"/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7170" name="Picture 2" descr="XJ1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4444752"/>
            <a:ext cx="815748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218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(2)</a:t>
            </a:r>
            <a:r>
              <a:rPr lang="zh-CN" altLang="en-US" dirty="0"/>
              <a:t>极地投影</a:t>
            </a:r>
            <a:r>
              <a:rPr lang="zh-CN" altLang="en-US" dirty="0" smtClean="0"/>
              <a:t>图示</a:t>
            </a:r>
            <a:endParaRPr lang="zh-CN" altLang="en-US" dirty="0"/>
          </a:p>
        </p:txBody>
      </p:sp>
      <p:pic>
        <p:nvPicPr>
          <p:cNvPr id="9218" name="Picture 2" descr="XJ1-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428528"/>
            <a:ext cx="885698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246349" y="5380856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【思考】</a:t>
            </a:r>
            <a:endParaRPr lang="zh-CN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(1)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国际日界线是条直线吗？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(2)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穿越国际日界线，日期如何变化？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(3)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哪两个时区合二为一？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(4)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中时区的中央经线是哪一条？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39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11449272" cy="6914685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CN" altLang="en-US" sz="3600" dirty="0">
                <a:solidFill>
                  <a:schemeClr val="tx1"/>
                </a:solidFill>
              </a:rPr>
              <a:t>读“地球自转示意图”，回答下列问题。</a:t>
            </a:r>
          </a:p>
          <a:p>
            <a:pPr>
              <a:buNone/>
            </a:pPr>
            <a:r>
              <a:rPr lang="en-US" altLang="zh-CN" sz="3600" kern="100" dirty="0">
                <a:cs typeface="Courier New"/>
              </a:rPr>
              <a:t>(1)</a:t>
            </a:r>
            <a:r>
              <a:rPr lang="zh-CN" altLang="zh-CN" sz="3600" kern="100" dirty="0">
                <a:cs typeface="Times New Roman"/>
              </a:rPr>
              <a:t>图中表示的是</a:t>
            </a:r>
            <a:r>
              <a:rPr lang="en-US" altLang="zh-CN" sz="3600" kern="100" dirty="0">
                <a:cs typeface="Courier New"/>
              </a:rPr>
              <a:t>________</a:t>
            </a:r>
            <a:r>
              <a:rPr lang="zh-CN" altLang="zh-CN" sz="3600" kern="100" dirty="0">
                <a:cs typeface="Times New Roman"/>
              </a:rPr>
              <a:t>半球。</a:t>
            </a:r>
            <a:endParaRPr lang="zh-CN" altLang="zh-CN" sz="3600" kern="100" dirty="0">
              <a:cs typeface="Courier New"/>
            </a:endParaRPr>
          </a:p>
          <a:p>
            <a:pPr>
              <a:buNone/>
            </a:pPr>
            <a:endParaRPr lang="en-US" altLang="zh-CN" sz="3600" kern="100" dirty="0" smtClean="0"/>
          </a:p>
          <a:p>
            <a:pPr>
              <a:buNone/>
            </a:pPr>
            <a:endParaRPr lang="en-US" altLang="zh-CN" sz="3600" kern="100" dirty="0"/>
          </a:p>
          <a:p>
            <a:pPr>
              <a:buNone/>
            </a:pPr>
            <a:r>
              <a:rPr lang="en-US" altLang="zh-CN" sz="3600" kern="100" dirty="0" smtClean="0"/>
              <a:t>(</a:t>
            </a:r>
            <a:r>
              <a:rPr lang="en-US" altLang="zh-CN" sz="3600" kern="100" dirty="0"/>
              <a:t>2)A</a:t>
            </a:r>
            <a:r>
              <a:rPr lang="zh-CN" altLang="zh-CN" sz="3600" kern="100" dirty="0">
                <a:cs typeface="Times New Roman"/>
              </a:rPr>
              <a:t>、</a:t>
            </a:r>
            <a:r>
              <a:rPr lang="en-US" altLang="zh-CN" sz="3600" kern="100" dirty="0"/>
              <a:t>B</a:t>
            </a:r>
            <a:r>
              <a:rPr lang="zh-CN" altLang="zh-CN" sz="3600" kern="100" dirty="0">
                <a:cs typeface="Times New Roman"/>
              </a:rPr>
              <a:t>、</a:t>
            </a:r>
            <a:r>
              <a:rPr lang="en-US" altLang="zh-CN" sz="3600" kern="100" dirty="0"/>
              <a:t>C</a:t>
            </a:r>
            <a:r>
              <a:rPr lang="zh-CN" altLang="zh-CN" sz="3600" kern="100" dirty="0">
                <a:cs typeface="Times New Roman"/>
              </a:rPr>
              <a:t>三地，地方时较早的是</a:t>
            </a:r>
            <a:r>
              <a:rPr lang="en-US" altLang="zh-CN" sz="3600" kern="100" dirty="0"/>
              <a:t>________</a:t>
            </a:r>
            <a:r>
              <a:rPr lang="zh-CN" altLang="zh-CN" sz="3600" kern="100" dirty="0">
                <a:cs typeface="Times New Roman"/>
              </a:rPr>
              <a:t>。</a:t>
            </a:r>
            <a:endParaRPr lang="zh-CN" altLang="zh-CN" sz="3600" kern="100" dirty="0">
              <a:cs typeface="Courier New"/>
            </a:endParaRPr>
          </a:p>
          <a:p>
            <a:pPr>
              <a:buNone/>
            </a:pPr>
            <a:endParaRPr lang="en-US" altLang="zh-CN" sz="3600" kern="100" dirty="0" smtClean="0">
              <a:cs typeface="Courier New"/>
            </a:endParaRPr>
          </a:p>
          <a:p>
            <a:pPr>
              <a:buNone/>
            </a:pPr>
            <a:endParaRPr lang="en-US" altLang="zh-CN" sz="3600" kern="100" dirty="0" smtClean="0">
              <a:cs typeface="Courier New"/>
            </a:endParaRPr>
          </a:p>
          <a:p>
            <a:pPr>
              <a:buNone/>
            </a:pPr>
            <a:r>
              <a:rPr lang="en-US" altLang="zh-CN" sz="3600" kern="100" dirty="0" smtClean="0">
                <a:cs typeface="Courier New"/>
              </a:rPr>
              <a:t>(</a:t>
            </a:r>
            <a:r>
              <a:rPr lang="en-US" altLang="zh-CN" sz="3600" kern="100" dirty="0">
                <a:cs typeface="Courier New"/>
              </a:rPr>
              <a:t>3)A</a:t>
            </a:r>
            <a:r>
              <a:rPr lang="zh-CN" altLang="zh-CN" sz="3600" kern="100" dirty="0">
                <a:cs typeface="Times New Roman"/>
              </a:rPr>
              <a:t>地经度为</a:t>
            </a:r>
            <a:r>
              <a:rPr lang="en-US" altLang="zh-CN" sz="3600" kern="100" dirty="0">
                <a:cs typeface="Courier New"/>
              </a:rPr>
              <a:t>_____</a:t>
            </a:r>
            <a:r>
              <a:rPr lang="zh-CN" altLang="zh-CN" sz="3600" kern="100" dirty="0">
                <a:cs typeface="Times New Roman"/>
              </a:rPr>
              <a:t>，若</a:t>
            </a:r>
            <a:r>
              <a:rPr lang="en-US" altLang="zh-CN" sz="3600" kern="100" dirty="0">
                <a:cs typeface="Courier New"/>
              </a:rPr>
              <a:t>A</a:t>
            </a:r>
            <a:r>
              <a:rPr lang="zh-CN" altLang="zh-CN" sz="3600" kern="100" dirty="0">
                <a:cs typeface="Times New Roman"/>
              </a:rPr>
              <a:t>点为</a:t>
            </a:r>
            <a:r>
              <a:rPr lang="en-US" altLang="zh-CN" sz="3600" kern="100" dirty="0">
                <a:cs typeface="Courier New"/>
              </a:rPr>
              <a:t>12</a:t>
            </a:r>
            <a:r>
              <a:rPr lang="zh-CN" altLang="zh-CN" sz="3600" kern="100" dirty="0">
                <a:cs typeface="Times New Roman"/>
              </a:rPr>
              <a:t>时，则地方时为</a:t>
            </a:r>
            <a:r>
              <a:rPr lang="en-US" altLang="zh-CN" sz="3600" kern="100" dirty="0">
                <a:cs typeface="Courier New"/>
              </a:rPr>
              <a:t>0</a:t>
            </a:r>
            <a:r>
              <a:rPr lang="zh-CN" altLang="zh-CN" sz="3600" kern="100" dirty="0">
                <a:cs typeface="Times New Roman"/>
              </a:rPr>
              <a:t>时</a:t>
            </a:r>
            <a:r>
              <a:rPr lang="en-US" altLang="zh-CN" sz="3600" kern="100" dirty="0">
                <a:cs typeface="Courier New"/>
              </a:rPr>
              <a:t>(24</a:t>
            </a:r>
            <a:r>
              <a:rPr lang="zh-CN" altLang="zh-CN" sz="3600" kern="100" dirty="0">
                <a:cs typeface="Times New Roman"/>
              </a:rPr>
              <a:t>时</a:t>
            </a:r>
            <a:r>
              <a:rPr lang="en-US" altLang="zh-CN" sz="3600" kern="100" dirty="0">
                <a:cs typeface="Courier New"/>
              </a:rPr>
              <a:t>)</a:t>
            </a:r>
            <a:r>
              <a:rPr lang="zh-CN" altLang="zh-CN" sz="3600" kern="100" dirty="0">
                <a:cs typeface="Times New Roman"/>
              </a:rPr>
              <a:t>的是</a:t>
            </a:r>
            <a:r>
              <a:rPr lang="en-US" altLang="zh-CN" sz="3600" kern="100" dirty="0">
                <a:cs typeface="Courier New"/>
              </a:rPr>
              <a:t>____________</a:t>
            </a:r>
            <a:r>
              <a:rPr lang="zh-CN" altLang="zh-CN" sz="3600" kern="100" dirty="0">
                <a:cs typeface="Times New Roman"/>
              </a:rPr>
              <a:t>，若</a:t>
            </a:r>
            <a:r>
              <a:rPr lang="en-US" altLang="zh-CN" sz="3600" kern="100" dirty="0">
                <a:cs typeface="Courier New"/>
              </a:rPr>
              <a:t>A</a:t>
            </a:r>
            <a:r>
              <a:rPr lang="zh-CN" altLang="zh-CN" sz="3600" kern="100" dirty="0">
                <a:cs typeface="Times New Roman"/>
              </a:rPr>
              <a:t>点为</a:t>
            </a:r>
            <a:r>
              <a:rPr lang="en-US" altLang="zh-CN" sz="3600" kern="100" dirty="0">
                <a:cs typeface="Courier New"/>
              </a:rPr>
              <a:t>18</a:t>
            </a:r>
            <a:r>
              <a:rPr lang="zh-CN" altLang="zh-CN" sz="3600" kern="100" dirty="0">
                <a:cs typeface="Times New Roman"/>
              </a:rPr>
              <a:t>时，</a:t>
            </a:r>
            <a:r>
              <a:rPr lang="en-US" altLang="zh-CN" sz="3600" kern="100" dirty="0">
                <a:cs typeface="Courier New"/>
              </a:rPr>
              <a:t>C</a:t>
            </a:r>
            <a:r>
              <a:rPr lang="zh-CN" altLang="zh-CN" sz="3600" kern="100" dirty="0">
                <a:cs typeface="Times New Roman"/>
              </a:rPr>
              <a:t>点为</a:t>
            </a:r>
            <a:r>
              <a:rPr lang="en-US" altLang="zh-CN" sz="3600" kern="100" dirty="0">
                <a:cs typeface="Courier New"/>
              </a:rPr>
              <a:t>______</a:t>
            </a:r>
            <a:r>
              <a:rPr lang="zh-CN" altLang="zh-CN" sz="3600" kern="100" dirty="0">
                <a:cs typeface="Times New Roman"/>
              </a:rPr>
              <a:t>时，</a:t>
            </a:r>
            <a:r>
              <a:rPr lang="en-US" altLang="zh-CN" sz="3600" kern="100" dirty="0">
                <a:cs typeface="Courier New"/>
              </a:rPr>
              <a:t>B</a:t>
            </a:r>
            <a:r>
              <a:rPr lang="zh-CN" altLang="zh-CN" sz="3600" kern="100" dirty="0">
                <a:cs typeface="Times New Roman"/>
              </a:rPr>
              <a:t>点为</a:t>
            </a:r>
            <a:r>
              <a:rPr lang="en-US" altLang="zh-CN" sz="3600" kern="100" dirty="0">
                <a:cs typeface="Courier New"/>
              </a:rPr>
              <a:t>________</a:t>
            </a:r>
            <a:r>
              <a:rPr lang="zh-CN" altLang="zh-CN" sz="3600" kern="100" dirty="0">
                <a:cs typeface="Times New Roman"/>
              </a:rPr>
              <a:t>时</a:t>
            </a:r>
            <a:r>
              <a:rPr lang="zh-CN" altLang="zh-CN" sz="3200" kern="100" dirty="0">
                <a:cs typeface="Times New Roman"/>
              </a:rPr>
              <a:t>。</a:t>
            </a:r>
            <a:endParaRPr lang="zh-CN" altLang="zh-CN" sz="1100" kern="100" dirty="0">
              <a:cs typeface="Courier New"/>
            </a:endParaRPr>
          </a:p>
          <a:p>
            <a:pPr>
              <a:buNone/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Picture 2" descr="R8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56" y="1348408"/>
            <a:ext cx="3738753" cy="380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681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11449272" cy="69146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200" dirty="0" smtClean="0">
                <a:solidFill>
                  <a:srgbClr val="FF0000"/>
                </a:solidFill>
              </a:rPr>
              <a:t>地球自转的运动特征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dirty="0" smtClean="0">
                <a:solidFill>
                  <a:schemeClr val="tx1"/>
                </a:solidFill>
              </a:rPr>
              <a:t>1</a:t>
            </a:r>
            <a:r>
              <a:rPr lang="zh-CN" altLang="en-US" sz="3200" dirty="0">
                <a:solidFill>
                  <a:schemeClr val="tx1"/>
                </a:solidFill>
              </a:rPr>
              <a:t>．方向</a:t>
            </a:r>
          </a:p>
          <a:p>
            <a:pPr>
              <a:buNone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32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dirty="0" smtClean="0">
                <a:solidFill>
                  <a:schemeClr val="tx1"/>
                </a:solidFill>
              </a:rPr>
              <a:t>___________(</a:t>
            </a:r>
            <a:r>
              <a:rPr lang="zh-CN" altLang="en-US" sz="3200" dirty="0">
                <a:solidFill>
                  <a:schemeClr val="tx1"/>
                </a:solidFill>
              </a:rPr>
              <a:t>如图</a:t>
            </a:r>
            <a:r>
              <a:rPr lang="en-US" altLang="zh-CN" sz="3200" dirty="0">
                <a:solidFill>
                  <a:schemeClr val="tx1"/>
                </a:solidFill>
              </a:rPr>
              <a:t>A)</a:t>
            </a:r>
            <a:r>
              <a:rPr lang="zh-CN" altLang="en-US" sz="3200" dirty="0">
                <a:solidFill>
                  <a:schemeClr val="tx1"/>
                </a:solidFill>
              </a:rPr>
              <a:t>。</a:t>
            </a:r>
          </a:p>
          <a:p>
            <a:pPr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北极上空俯视：</a:t>
            </a:r>
            <a:r>
              <a:rPr lang="zh-CN" altLang="en-US" sz="3200" dirty="0" smtClean="0">
                <a:solidFill>
                  <a:schemeClr val="tx1"/>
                </a:solidFill>
              </a:rPr>
              <a:t>呈</a:t>
            </a:r>
            <a:r>
              <a:rPr lang="en-US" altLang="zh-CN" sz="3200" dirty="0" smtClean="0">
                <a:solidFill>
                  <a:schemeClr val="tx1"/>
                </a:solidFill>
              </a:rPr>
              <a:t>_____</a:t>
            </a:r>
            <a:r>
              <a:rPr lang="zh-CN" altLang="en-US" sz="3200" dirty="0" smtClean="0">
                <a:solidFill>
                  <a:schemeClr val="tx1"/>
                </a:solidFill>
              </a:rPr>
              <a:t>时针</a:t>
            </a:r>
            <a:r>
              <a:rPr lang="zh-CN" altLang="en-US" sz="3200" dirty="0">
                <a:solidFill>
                  <a:schemeClr val="tx1"/>
                </a:solidFill>
              </a:rPr>
              <a:t>方向旋转</a:t>
            </a:r>
            <a:r>
              <a:rPr lang="en-US" altLang="zh-CN" sz="3200" dirty="0">
                <a:solidFill>
                  <a:schemeClr val="tx1"/>
                </a:solidFill>
              </a:rPr>
              <a:t>(</a:t>
            </a:r>
            <a:r>
              <a:rPr lang="zh-CN" altLang="en-US" sz="3200" dirty="0">
                <a:solidFill>
                  <a:schemeClr val="tx1"/>
                </a:solidFill>
              </a:rPr>
              <a:t>如图</a:t>
            </a:r>
            <a:r>
              <a:rPr lang="en-US" altLang="zh-CN" sz="3200" dirty="0">
                <a:solidFill>
                  <a:schemeClr val="tx1"/>
                </a:solidFill>
              </a:rPr>
              <a:t>B)</a:t>
            </a:r>
            <a:r>
              <a:rPr lang="zh-CN" altLang="en-US" sz="3200" dirty="0">
                <a:solidFill>
                  <a:schemeClr val="tx1"/>
                </a:solidFill>
              </a:rPr>
              <a:t>。</a:t>
            </a:r>
          </a:p>
          <a:p>
            <a:pPr>
              <a:buNone/>
            </a:pPr>
            <a:r>
              <a:rPr lang="zh-CN" altLang="en-US" sz="3200" dirty="0">
                <a:solidFill>
                  <a:schemeClr val="tx1"/>
                </a:solidFill>
              </a:rPr>
              <a:t>南极上空俯视：</a:t>
            </a:r>
            <a:r>
              <a:rPr lang="zh-CN" altLang="en-US" sz="3200" dirty="0" smtClean="0">
                <a:solidFill>
                  <a:schemeClr val="tx1"/>
                </a:solidFill>
              </a:rPr>
              <a:t>呈</a:t>
            </a:r>
            <a:r>
              <a:rPr lang="en-US" altLang="zh-CN" sz="3200" dirty="0" smtClean="0">
                <a:solidFill>
                  <a:schemeClr val="tx1"/>
                </a:solidFill>
              </a:rPr>
              <a:t>_____</a:t>
            </a:r>
            <a:r>
              <a:rPr lang="zh-CN" altLang="en-US" sz="3200" dirty="0" smtClean="0">
                <a:solidFill>
                  <a:schemeClr val="tx1"/>
                </a:solidFill>
              </a:rPr>
              <a:t>时针</a:t>
            </a:r>
            <a:r>
              <a:rPr lang="zh-CN" altLang="en-US" sz="3200" dirty="0">
                <a:solidFill>
                  <a:schemeClr val="tx1"/>
                </a:solidFill>
              </a:rPr>
              <a:t>方向旋转</a:t>
            </a:r>
            <a:r>
              <a:rPr lang="en-US" altLang="zh-CN" sz="3200" dirty="0">
                <a:solidFill>
                  <a:schemeClr val="tx1"/>
                </a:solidFill>
              </a:rPr>
              <a:t>(</a:t>
            </a:r>
            <a:r>
              <a:rPr lang="zh-CN" altLang="en-US" sz="3200" dirty="0">
                <a:solidFill>
                  <a:schemeClr val="tx1"/>
                </a:solidFill>
              </a:rPr>
              <a:t>如图</a:t>
            </a:r>
            <a:r>
              <a:rPr lang="en-US" altLang="zh-CN" sz="3200" dirty="0">
                <a:solidFill>
                  <a:schemeClr val="tx1"/>
                </a:solidFill>
              </a:rPr>
              <a:t>C)</a:t>
            </a:r>
            <a:r>
              <a:rPr lang="zh-CN" altLang="en-US" sz="3200" dirty="0">
                <a:solidFill>
                  <a:schemeClr val="tx1"/>
                </a:solidFill>
              </a:rPr>
              <a:t>。</a:t>
            </a:r>
          </a:p>
          <a:p>
            <a:pPr>
              <a:buNone/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052" name="Picture 4" descr="55.T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1" y="2932584"/>
            <a:ext cx="7497568" cy="28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37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9752" y="1348408"/>
            <a:ext cx="11449272" cy="69146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200" dirty="0" smtClean="0">
                <a:solidFill>
                  <a:srgbClr val="FF0000"/>
                </a:solidFill>
              </a:rPr>
              <a:t>地球自转的运动特征</a:t>
            </a:r>
            <a:endParaRPr lang="zh-CN" altLang="en-US" sz="32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dirty="0" smtClean="0">
                <a:solidFill>
                  <a:schemeClr val="tx1"/>
                </a:solidFill>
              </a:rPr>
              <a:t>2</a:t>
            </a:r>
            <a:r>
              <a:rPr lang="zh-CN" altLang="en-US" sz="3200" dirty="0" smtClean="0">
                <a:solidFill>
                  <a:schemeClr val="tx1"/>
                </a:solidFill>
              </a:rPr>
              <a:t>．</a:t>
            </a:r>
            <a:r>
              <a:rPr lang="zh-CN" altLang="en-US" sz="3200" dirty="0">
                <a:solidFill>
                  <a:schemeClr val="tx1"/>
                </a:solidFill>
              </a:rPr>
              <a:t>速度</a:t>
            </a:r>
          </a:p>
          <a:p>
            <a:pPr>
              <a:buNone/>
            </a:pP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09823"/>
              </p:ext>
            </p:extLst>
          </p:nvPr>
        </p:nvGraphicFramePr>
        <p:xfrm>
          <a:off x="813768" y="3292624"/>
          <a:ext cx="10729192" cy="42484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45936"/>
                <a:gridCol w="5266832"/>
                <a:gridCol w="3816424"/>
              </a:tblGrid>
              <a:tr h="2124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0" algn="l"/>
                        </a:tabLst>
                      </a:pPr>
                      <a:r>
                        <a:rPr lang="zh-CN" sz="2800" kern="100" dirty="0">
                          <a:effectLst/>
                        </a:rPr>
                        <a:t>角速度</a:t>
                      </a:r>
                      <a:endParaRPr lang="zh-CN" sz="2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0" algn="l"/>
                        </a:tabLst>
                      </a:pPr>
                      <a:r>
                        <a:rPr lang="zh-CN" sz="2800" kern="100" dirty="0">
                          <a:effectLst/>
                        </a:rPr>
                        <a:t>除极点外，任何地点的自转</a:t>
                      </a:r>
                      <a:r>
                        <a:rPr lang="zh-CN" sz="2800" kern="100" dirty="0" smtClean="0">
                          <a:effectLst/>
                        </a:rPr>
                        <a:t>角速度均为</a:t>
                      </a:r>
                      <a:r>
                        <a:rPr lang="en-US" altLang="zh-CN" sz="2800" kern="100" dirty="0" smtClean="0">
                          <a:effectLst/>
                        </a:rPr>
                        <a:t>______</a:t>
                      </a:r>
                      <a:endParaRPr lang="zh-CN" sz="2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0" algn="l"/>
                        </a:tabLst>
                      </a:pPr>
                      <a:endParaRPr lang="zh-CN" sz="2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</a:tr>
              <a:tr h="2124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0" algn="l"/>
                        </a:tabLst>
                      </a:pPr>
                      <a:r>
                        <a:rPr lang="zh-CN" sz="2800" kern="100">
                          <a:effectLst/>
                        </a:rPr>
                        <a:t>线速度</a:t>
                      </a:r>
                      <a:endParaRPr lang="zh-CN" sz="28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0" algn="l"/>
                        </a:tabLst>
                      </a:pPr>
                      <a:r>
                        <a:rPr lang="zh-CN" sz="2800" kern="100" dirty="0" smtClean="0">
                          <a:effectLst/>
                        </a:rPr>
                        <a:t>由</a:t>
                      </a:r>
                      <a:r>
                        <a:rPr lang="en-US" sz="2800" u="sng" kern="100" dirty="0" smtClean="0">
                          <a:effectLst/>
                        </a:rPr>
                        <a:t>______ </a:t>
                      </a:r>
                      <a:r>
                        <a:rPr lang="zh-CN" sz="2800" kern="100" dirty="0" smtClean="0">
                          <a:effectLst/>
                        </a:rPr>
                        <a:t>向</a:t>
                      </a:r>
                      <a:r>
                        <a:rPr lang="en-US" sz="2800" u="sng" kern="100" dirty="0" smtClean="0">
                          <a:effectLst/>
                        </a:rPr>
                        <a:t>_______</a:t>
                      </a:r>
                      <a:r>
                        <a:rPr lang="zh-CN" sz="2800" kern="100" dirty="0" smtClean="0">
                          <a:effectLst/>
                        </a:rPr>
                        <a:t>逐渐减小赤道</a:t>
                      </a:r>
                      <a:r>
                        <a:rPr lang="zh-CN" sz="2800" kern="100" dirty="0">
                          <a:effectLst/>
                        </a:rPr>
                        <a:t>最大，极点为</a:t>
                      </a:r>
                      <a:r>
                        <a:rPr lang="en-US" sz="2800" kern="100" dirty="0">
                          <a:effectLst/>
                        </a:rPr>
                        <a:t>0</a:t>
                      </a:r>
                      <a:endParaRPr lang="zh-CN" sz="28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3" name="Picture 1" descr="../../../Application%20Data/Microsoft/Word/56.TIF"/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868688"/>
            <a:ext cx="367890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开始上课"/>
          <p:cNvSpPr txBox="1"/>
          <p:nvPr/>
        </p:nvSpPr>
        <p:spPr>
          <a:xfrm>
            <a:off x="4558629" y="4354572"/>
            <a:ext cx="760297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5000" b="1" spc="499">
                <a:solidFill>
                  <a:srgbClr val="535353"/>
                </a:solidFill>
              </a:defRPr>
            </a:lvl1pPr>
          </a:lstStyle>
          <a:p>
            <a:r>
              <a:rPr sz="4000" dirty="0" err="1" smtClean="0"/>
              <a:t>专题</a:t>
            </a:r>
            <a:r>
              <a:rPr lang="zh-CN" altLang="en-US" sz="4000" dirty="0" smtClean="0"/>
              <a:t>二</a:t>
            </a:r>
            <a:r>
              <a:rPr sz="4000" dirty="0" smtClean="0"/>
              <a:t>：</a:t>
            </a:r>
            <a:r>
              <a:rPr lang="zh-CN" altLang="en-US" sz="4000" dirty="0" smtClean="0"/>
              <a:t>地球自转的</a:t>
            </a:r>
            <a:r>
              <a:rPr lang="zh-CN" altLang="en-US" sz="4000" dirty="0"/>
              <a:t>地理意义</a:t>
            </a:r>
            <a:endParaRPr lang="zh-CN" altLang="zh-CN" sz="4000" dirty="0"/>
          </a:p>
        </p:txBody>
      </p:sp>
      <p:pic>
        <p:nvPicPr>
          <p:cNvPr id="8" name="未标题-7.png" descr="未标题-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880" y="3647376"/>
            <a:ext cx="2077931" cy="22556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045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38537" y="3292624"/>
            <a:ext cx="5254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/>
            <a:r>
              <a:rPr lang="zh-CN" altLang="en-US" sz="3600" b="1" dirty="0"/>
              <a:t>昼夜交替</a:t>
            </a:r>
            <a:endParaRPr lang="en-US" altLang="zh-CN" sz="3600" b="1" dirty="0"/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1057018" y="1852464"/>
            <a:ext cx="5805422" cy="646331"/>
          </a:xfrm>
          <a:prstGeom prst="rect">
            <a:avLst/>
          </a:prstGeom>
          <a:solidFill>
            <a:srgbClr val="FFC000">
              <a:alpha val="5176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 eaLnBrk="1" hangingPunct="1"/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地球自转的地理意义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1014376" y="4409618"/>
            <a:ext cx="4314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latin typeface="明黑" pitchFamily="34" charset="-122"/>
                <a:ea typeface="明黑" pitchFamily="34" charset="-122"/>
              </a:rPr>
              <a:t>地转偏向力</a:t>
            </a:r>
          </a:p>
        </p:txBody>
      </p:sp>
      <p:sp>
        <p:nvSpPr>
          <p:cNvPr id="6" name="TextBox 18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982710" y="5562447"/>
            <a:ext cx="43148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 eaLnBrk="1" hangingPunct="1"/>
            <a:r>
              <a:rPr lang="zh-CN" altLang="en-US" sz="3600" b="1" dirty="0">
                <a:latin typeface="明黑" pitchFamily="34" charset="-122"/>
                <a:ea typeface="明黑" pitchFamily="34" charset="-122"/>
              </a:rPr>
              <a:t>地方时与区时</a:t>
            </a:r>
          </a:p>
        </p:txBody>
      </p:sp>
    </p:spTree>
    <p:extLst>
      <p:ext uri="{BB962C8B-B14F-4D97-AF65-F5344CB8AC3E}">
        <p14:creationId xmlns:p14="http://schemas.microsoft.com/office/powerpoint/2010/main" val="1728107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41760" y="1420416"/>
            <a:ext cx="5254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昼夜交替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6416" y="2049641"/>
            <a:ext cx="607218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太阳形 4"/>
          <p:cNvSpPr/>
          <p:nvPr/>
        </p:nvSpPr>
        <p:spPr>
          <a:xfrm>
            <a:off x="2726878" y="3433941"/>
            <a:ext cx="1333500" cy="1335088"/>
          </a:xfrm>
          <a:prstGeom prst="su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新月形 5"/>
          <p:cNvSpPr/>
          <p:nvPr/>
        </p:nvSpPr>
        <p:spPr>
          <a:xfrm rot="19690138">
            <a:off x="9522966" y="3870504"/>
            <a:ext cx="319087" cy="636587"/>
          </a:xfrm>
          <a:prstGeom prst="moon">
            <a:avLst>
              <a:gd name="adj" fmla="val 261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8391" y="6348591"/>
            <a:ext cx="6494462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为什么会    </a:t>
            </a:r>
            <a:r>
              <a:rPr lang="zh-CN" altLang="en-US" sz="5400" dirty="0">
                <a:solidFill>
                  <a:schemeClr val="bg1"/>
                </a:solidFill>
                <a:latin typeface="+mn-lt"/>
                <a:ea typeface="+mn-ea"/>
              </a:rPr>
              <a:t>昼夜现象</a:t>
            </a:r>
          </a:p>
        </p:txBody>
      </p:sp>
      <p:grpSp>
        <p:nvGrpSpPr>
          <p:cNvPr id="8" name="组合 4"/>
          <p:cNvGrpSpPr>
            <a:grpSpLocks/>
          </p:cNvGrpSpPr>
          <p:nvPr/>
        </p:nvGrpSpPr>
        <p:grpSpPr bwMode="auto">
          <a:xfrm>
            <a:off x="6305103" y="6486704"/>
            <a:ext cx="641350" cy="647700"/>
            <a:chOff x="4977353" y="3419284"/>
            <a:chExt cx="640593" cy="646621"/>
          </a:xfrm>
        </p:grpSpPr>
        <p:sp>
          <p:nvSpPr>
            <p:cNvPr id="9" name="任意多边形 8"/>
            <p:cNvSpPr/>
            <p:nvPr/>
          </p:nvSpPr>
          <p:spPr>
            <a:xfrm>
              <a:off x="4977353" y="3419284"/>
              <a:ext cx="339324" cy="646621"/>
            </a:xfrm>
            <a:custGeom>
              <a:avLst/>
              <a:gdLst/>
              <a:ahLst/>
              <a:cxnLst/>
              <a:rect l="l" t="t" r="r" b="b"/>
              <a:pathLst>
                <a:path w="340082" h="646621">
                  <a:moveTo>
                    <a:pt x="282624" y="0"/>
                  </a:moveTo>
                  <a:lnTo>
                    <a:pt x="319459" y="9376"/>
                  </a:lnTo>
                  <a:cubicBezTo>
                    <a:pt x="302493" y="43979"/>
                    <a:pt x="288317" y="71438"/>
                    <a:pt x="276932" y="91753"/>
                  </a:cubicBezTo>
                  <a:lnTo>
                    <a:pt x="340082" y="91753"/>
                  </a:lnTo>
                  <a:lnTo>
                    <a:pt x="340082" y="124569"/>
                  </a:lnTo>
                  <a:lnTo>
                    <a:pt x="257845" y="124569"/>
                  </a:lnTo>
                  <a:cubicBezTo>
                    <a:pt x="239985" y="154930"/>
                    <a:pt x="219670" y="185180"/>
                    <a:pt x="196899" y="215317"/>
                  </a:cubicBezTo>
                  <a:lnTo>
                    <a:pt x="340082" y="215317"/>
                  </a:lnTo>
                  <a:lnTo>
                    <a:pt x="340082" y="247464"/>
                  </a:lnTo>
                  <a:lnTo>
                    <a:pt x="174129" y="247464"/>
                  </a:lnTo>
                  <a:lnTo>
                    <a:pt x="174129" y="336538"/>
                  </a:lnTo>
                  <a:lnTo>
                    <a:pt x="340082" y="336538"/>
                  </a:lnTo>
                  <a:lnTo>
                    <a:pt x="340082" y="368685"/>
                  </a:lnTo>
                  <a:lnTo>
                    <a:pt x="174129" y="368685"/>
                  </a:lnTo>
                  <a:lnTo>
                    <a:pt x="174129" y="458763"/>
                  </a:lnTo>
                  <a:lnTo>
                    <a:pt x="340082" y="458763"/>
                  </a:lnTo>
                  <a:lnTo>
                    <a:pt x="340082" y="490910"/>
                  </a:lnTo>
                  <a:lnTo>
                    <a:pt x="174129" y="490910"/>
                  </a:lnTo>
                  <a:lnTo>
                    <a:pt x="174129" y="646621"/>
                  </a:lnTo>
                  <a:lnTo>
                    <a:pt x="137964" y="646621"/>
                  </a:lnTo>
                  <a:lnTo>
                    <a:pt x="137964" y="287983"/>
                  </a:lnTo>
                  <a:cubicBezTo>
                    <a:pt x="105817" y="323255"/>
                    <a:pt x="68312" y="359978"/>
                    <a:pt x="25449" y="398153"/>
                  </a:cubicBezTo>
                  <a:cubicBezTo>
                    <a:pt x="17636" y="388330"/>
                    <a:pt x="9153" y="378507"/>
                    <a:pt x="0" y="368685"/>
                  </a:cubicBezTo>
                  <a:cubicBezTo>
                    <a:pt x="89520" y="295461"/>
                    <a:pt x="161516" y="214089"/>
                    <a:pt x="215987" y="124569"/>
                  </a:cubicBezTo>
                  <a:lnTo>
                    <a:pt x="25449" y="124569"/>
                  </a:lnTo>
                  <a:lnTo>
                    <a:pt x="25449" y="91753"/>
                  </a:lnTo>
                  <a:lnTo>
                    <a:pt x="235409" y="91753"/>
                  </a:lnTo>
                  <a:cubicBezTo>
                    <a:pt x="252822" y="61169"/>
                    <a:pt x="268560" y="30584"/>
                    <a:pt x="2826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5316677" y="3511206"/>
              <a:ext cx="301269" cy="33281"/>
            </a:xfrm>
            <a:custGeom>
              <a:avLst/>
              <a:gdLst/>
              <a:ahLst/>
              <a:cxnLst/>
              <a:rect l="l" t="t" r="r" b="b"/>
              <a:pathLst>
                <a:path w="300511" h="32816">
                  <a:moveTo>
                    <a:pt x="0" y="0"/>
                  </a:moveTo>
                  <a:lnTo>
                    <a:pt x="300511" y="0"/>
                  </a:lnTo>
                  <a:lnTo>
                    <a:pt x="300511" y="32816"/>
                  </a:lnTo>
                  <a:lnTo>
                    <a:pt x="0" y="32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5316677" y="3634824"/>
              <a:ext cx="223574" cy="418402"/>
            </a:xfrm>
            <a:custGeom>
              <a:avLst/>
              <a:gdLst/>
              <a:ahLst/>
              <a:cxnLst/>
              <a:rect l="l" t="t" r="r" b="b"/>
              <a:pathLst>
                <a:path w="222260" h="418914">
                  <a:moveTo>
                    <a:pt x="0" y="0"/>
                  </a:moveTo>
                  <a:lnTo>
                    <a:pt x="222153" y="0"/>
                  </a:lnTo>
                  <a:lnTo>
                    <a:pt x="222153" y="340556"/>
                  </a:lnTo>
                  <a:cubicBezTo>
                    <a:pt x="224162" y="391902"/>
                    <a:pt x="197931" y="417575"/>
                    <a:pt x="143460" y="417575"/>
                  </a:cubicBezTo>
                  <a:cubicBezTo>
                    <a:pt x="118680" y="418468"/>
                    <a:pt x="87092" y="418914"/>
                    <a:pt x="48694" y="418914"/>
                  </a:cubicBezTo>
                  <a:cubicBezTo>
                    <a:pt x="46238" y="403957"/>
                    <a:pt x="43113" y="391567"/>
                    <a:pt x="39318" y="381745"/>
                  </a:cubicBezTo>
                  <a:cubicBezTo>
                    <a:pt x="65884" y="382637"/>
                    <a:pt x="97584" y="383084"/>
                    <a:pt x="134419" y="383084"/>
                  </a:cubicBezTo>
                  <a:cubicBezTo>
                    <a:pt x="153841" y="383307"/>
                    <a:pt x="167236" y="379735"/>
                    <a:pt x="174603" y="372368"/>
                  </a:cubicBezTo>
                  <a:cubicBezTo>
                    <a:pt x="182416" y="365671"/>
                    <a:pt x="186211" y="353281"/>
                    <a:pt x="185988" y="335199"/>
                  </a:cubicBezTo>
                  <a:lnTo>
                    <a:pt x="185988" y="275593"/>
                  </a:lnTo>
                  <a:lnTo>
                    <a:pt x="0" y="275593"/>
                  </a:lnTo>
                  <a:lnTo>
                    <a:pt x="0" y="243446"/>
                  </a:lnTo>
                  <a:lnTo>
                    <a:pt x="185988" y="243446"/>
                  </a:lnTo>
                  <a:lnTo>
                    <a:pt x="185988" y="153368"/>
                  </a:lnTo>
                  <a:lnTo>
                    <a:pt x="0" y="153368"/>
                  </a:lnTo>
                  <a:lnTo>
                    <a:pt x="0" y="121221"/>
                  </a:lnTo>
                  <a:lnTo>
                    <a:pt x="185988" y="121221"/>
                  </a:lnTo>
                  <a:lnTo>
                    <a:pt x="185988" y="32147"/>
                  </a:lnTo>
                  <a:lnTo>
                    <a:pt x="0" y="32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048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ic3.nipic.com/20090521/497793_171207047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2" b="3432"/>
          <a:stretch>
            <a:fillRect/>
          </a:stretch>
        </p:blipFill>
        <p:spPr bwMode="auto">
          <a:xfrm>
            <a:off x="1209441" y="2319770"/>
            <a:ext cx="6080576" cy="594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7510512" y="2788568"/>
            <a:ext cx="4979987" cy="38625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9FE5F7"/>
                </a:solidFill>
                <a:latin typeface="+mj-ea"/>
                <a:ea typeface="+mj-ea"/>
              </a:rPr>
              <a:t>地球既不发光也</a:t>
            </a:r>
            <a:r>
              <a:rPr lang="zh-CN" altLang="en-US" sz="3200" b="1" dirty="0" smtClean="0">
                <a:solidFill>
                  <a:srgbClr val="9FE5F7"/>
                </a:solidFill>
                <a:latin typeface="+mj-ea"/>
                <a:ea typeface="+mj-ea"/>
              </a:rPr>
              <a:t>不透明</a:t>
            </a:r>
            <a:endParaRPr lang="en-US" altLang="zh-CN" sz="3200" b="1" dirty="0">
              <a:solidFill>
                <a:srgbClr val="9FE5F7"/>
              </a:solidFill>
              <a:latin typeface="+mj-ea"/>
              <a:ea typeface="+mj-ea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太阳总是只能照亮地球的一半，被照亮的一半就是白昼，剩下的一半便是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黑夜。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41760" y="1420416"/>
            <a:ext cx="5254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昼夜交替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62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95" y="2568108"/>
            <a:ext cx="4762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435265" y="6028928"/>
            <a:ext cx="9417963" cy="1656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地球不停地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自转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，不断地改变着被照亮的部分</a:t>
            </a:r>
            <a:endParaRPr lang="en-US" altLang="zh-CN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从而产生了昼夜交替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245845" y="2866628"/>
            <a:ext cx="366713" cy="1890713"/>
          </a:xfrm>
          <a:custGeom>
            <a:avLst/>
            <a:gdLst>
              <a:gd name="connsiteX0" fmla="*/ 0 w 509979"/>
              <a:gd name="connsiteY0" fmla="*/ 0 h 2848708"/>
              <a:gd name="connsiteX1" fmla="*/ 509954 w 509979"/>
              <a:gd name="connsiteY1" fmla="*/ 1327639 h 2848708"/>
              <a:gd name="connsiteX2" fmla="*/ 17585 w 509979"/>
              <a:gd name="connsiteY2" fmla="*/ 2848708 h 2848708"/>
              <a:gd name="connsiteX0" fmla="*/ 0 w 509979"/>
              <a:gd name="connsiteY0" fmla="*/ 0 h 2848708"/>
              <a:gd name="connsiteX1" fmla="*/ 509954 w 509979"/>
              <a:gd name="connsiteY1" fmla="*/ 1433147 h 2848708"/>
              <a:gd name="connsiteX2" fmla="*/ 17585 w 509979"/>
              <a:gd name="connsiteY2" fmla="*/ 2848708 h 2848708"/>
              <a:gd name="connsiteX0" fmla="*/ 0 w 510522"/>
              <a:gd name="connsiteY0" fmla="*/ 0 h 2848708"/>
              <a:gd name="connsiteX1" fmla="*/ 509954 w 510522"/>
              <a:gd name="connsiteY1" fmla="*/ 1433147 h 2848708"/>
              <a:gd name="connsiteX2" fmla="*/ 17585 w 510522"/>
              <a:gd name="connsiteY2" fmla="*/ 2848708 h 2848708"/>
              <a:gd name="connsiteX0" fmla="*/ 0 w 510434"/>
              <a:gd name="connsiteY0" fmla="*/ 0 h 2848708"/>
              <a:gd name="connsiteX1" fmla="*/ 509954 w 510434"/>
              <a:gd name="connsiteY1" fmla="*/ 1433147 h 2848708"/>
              <a:gd name="connsiteX2" fmla="*/ 17585 w 510434"/>
              <a:gd name="connsiteY2" fmla="*/ 2848708 h 2848708"/>
              <a:gd name="connsiteX0" fmla="*/ 0 w 510434"/>
              <a:gd name="connsiteY0" fmla="*/ 0 h 2848708"/>
              <a:gd name="connsiteX1" fmla="*/ 509954 w 510434"/>
              <a:gd name="connsiteY1" fmla="*/ 1433147 h 2848708"/>
              <a:gd name="connsiteX2" fmla="*/ 17585 w 510434"/>
              <a:gd name="connsiteY2" fmla="*/ 2848708 h 2848708"/>
              <a:gd name="connsiteX0" fmla="*/ 0 w 510505"/>
              <a:gd name="connsiteY0" fmla="*/ 0 h 2848708"/>
              <a:gd name="connsiteX1" fmla="*/ 509954 w 510505"/>
              <a:gd name="connsiteY1" fmla="*/ 1433147 h 2848708"/>
              <a:gd name="connsiteX2" fmla="*/ 17585 w 510505"/>
              <a:gd name="connsiteY2" fmla="*/ 2848708 h 2848708"/>
              <a:gd name="connsiteX0" fmla="*/ 0 w 510434"/>
              <a:gd name="connsiteY0" fmla="*/ 0 h 2848708"/>
              <a:gd name="connsiteX1" fmla="*/ 509954 w 510434"/>
              <a:gd name="connsiteY1" fmla="*/ 1433147 h 2848708"/>
              <a:gd name="connsiteX2" fmla="*/ 17585 w 510434"/>
              <a:gd name="connsiteY2" fmla="*/ 2848708 h 2848708"/>
              <a:gd name="connsiteX0" fmla="*/ 0 w 510434"/>
              <a:gd name="connsiteY0" fmla="*/ 0 h 2848708"/>
              <a:gd name="connsiteX1" fmla="*/ 509954 w 510434"/>
              <a:gd name="connsiteY1" fmla="*/ 1433147 h 2848708"/>
              <a:gd name="connsiteX2" fmla="*/ 17585 w 510434"/>
              <a:gd name="connsiteY2" fmla="*/ 2848708 h 2848708"/>
              <a:gd name="connsiteX0" fmla="*/ 0 w 510474"/>
              <a:gd name="connsiteY0" fmla="*/ 18 h 2848726"/>
              <a:gd name="connsiteX1" fmla="*/ 509954 w 510474"/>
              <a:gd name="connsiteY1" fmla="*/ 1433165 h 2848726"/>
              <a:gd name="connsiteX2" fmla="*/ 17585 w 510474"/>
              <a:gd name="connsiteY2" fmla="*/ 2848726 h 2848726"/>
              <a:gd name="connsiteX0" fmla="*/ 0 w 510474"/>
              <a:gd name="connsiteY0" fmla="*/ 21 h 2848729"/>
              <a:gd name="connsiteX1" fmla="*/ 509954 w 510474"/>
              <a:gd name="connsiteY1" fmla="*/ 1433168 h 2848729"/>
              <a:gd name="connsiteX2" fmla="*/ 17585 w 510474"/>
              <a:gd name="connsiteY2" fmla="*/ 2848729 h 284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474" h="2848729">
                <a:moveTo>
                  <a:pt x="0" y="21"/>
                </a:moveTo>
                <a:cubicBezTo>
                  <a:pt x="227135" y="-4374"/>
                  <a:pt x="524607" y="659445"/>
                  <a:pt x="509954" y="1433168"/>
                </a:cubicBezTo>
                <a:cubicBezTo>
                  <a:pt x="495301" y="2206891"/>
                  <a:pt x="203690" y="2835542"/>
                  <a:pt x="17585" y="2848729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6742733" y="4179491"/>
            <a:ext cx="2111375" cy="1263650"/>
          </a:xfrm>
          <a:prstGeom prst="wedgeRoundRectCallout">
            <a:avLst>
              <a:gd name="adj1" fmla="val -60375"/>
              <a:gd name="adj2" fmla="val -32037"/>
              <a:gd name="adj3" fmla="val 16667"/>
            </a:avLst>
          </a:prstGeom>
          <a:solidFill>
            <a:srgbClr val="9FE5F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+mj-ea"/>
                <a:ea typeface="+mj-ea"/>
              </a:rPr>
              <a:t>晨昏线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+mn-ea"/>
              </a:rPr>
              <a:t>昼与夜的分界</a:t>
            </a:r>
            <a:endParaRPr lang="en-US" altLang="zh-CN" sz="2400" dirty="0">
              <a:latin typeface="+mn-lt"/>
              <a:ea typeface="+mn-ea"/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207745" y="3341291"/>
            <a:ext cx="565150" cy="925512"/>
            <a:chOff x="6098843" y="2221501"/>
            <a:chExt cx="566219" cy="924651"/>
          </a:xfrm>
        </p:grpSpPr>
        <p:sp>
          <p:nvSpPr>
            <p:cNvPr id="10" name="任意多边形 9"/>
            <p:cNvSpPr/>
            <p:nvPr/>
          </p:nvSpPr>
          <p:spPr>
            <a:xfrm rot="1660155">
              <a:off x="6110446" y="2533856"/>
              <a:ext cx="554616" cy="306148"/>
            </a:xfrm>
            <a:custGeom>
              <a:avLst/>
              <a:gdLst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070" h="733646">
                  <a:moveTo>
                    <a:pt x="0" y="733646"/>
                  </a:moveTo>
                  <a:cubicBezTo>
                    <a:pt x="394290" y="640611"/>
                    <a:pt x="660990" y="505046"/>
                    <a:pt x="882502" y="382772"/>
                  </a:cubicBezTo>
                  <a:cubicBezTo>
                    <a:pt x="1104014" y="260498"/>
                    <a:pt x="1216542" y="130249"/>
                    <a:pt x="1329070" y="0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rgbClr val="9FE5F7">
                      <a:alpha val="0"/>
                    </a:srgbClr>
                  </a:gs>
                  <a:gs pos="100000">
                    <a:srgbClr val="9FE5F7"/>
                  </a:gs>
                </a:gsLst>
                <a:lin ang="0" scaled="1"/>
                <a:tileRect/>
              </a:gra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rot="1660155">
              <a:off x="6110446" y="2840004"/>
              <a:ext cx="554616" cy="306148"/>
            </a:xfrm>
            <a:custGeom>
              <a:avLst/>
              <a:gdLst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070" h="733646">
                  <a:moveTo>
                    <a:pt x="0" y="733646"/>
                  </a:moveTo>
                  <a:cubicBezTo>
                    <a:pt x="394290" y="640611"/>
                    <a:pt x="660990" y="505046"/>
                    <a:pt x="882502" y="382772"/>
                  </a:cubicBezTo>
                  <a:cubicBezTo>
                    <a:pt x="1104014" y="260498"/>
                    <a:pt x="1216542" y="130249"/>
                    <a:pt x="1329070" y="0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rgbClr val="9FE5F7">
                      <a:alpha val="0"/>
                    </a:srgbClr>
                  </a:gs>
                  <a:gs pos="100000">
                    <a:srgbClr val="9FE5F7"/>
                  </a:gs>
                </a:gsLst>
                <a:lin ang="0" scaled="1"/>
                <a:tileRect/>
              </a:gra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1660155">
              <a:off x="6098843" y="2221501"/>
              <a:ext cx="554616" cy="306148"/>
            </a:xfrm>
            <a:custGeom>
              <a:avLst/>
              <a:gdLst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  <a:gd name="connsiteX0" fmla="*/ 0 w 1329070"/>
                <a:gd name="connsiteY0" fmla="*/ 733646 h 733646"/>
                <a:gd name="connsiteX1" fmla="*/ 882502 w 1329070"/>
                <a:gd name="connsiteY1" fmla="*/ 382772 h 733646"/>
                <a:gd name="connsiteX2" fmla="*/ 1329070 w 1329070"/>
                <a:gd name="connsiteY2" fmla="*/ 0 h 7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070" h="733646">
                  <a:moveTo>
                    <a:pt x="0" y="733646"/>
                  </a:moveTo>
                  <a:cubicBezTo>
                    <a:pt x="394290" y="640611"/>
                    <a:pt x="660990" y="505046"/>
                    <a:pt x="882502" y="382772"/>
                  </a:cubicBezTo>
                  <a:cubicBezTo>
                    <a:pt x="1104014" y="260498"/>
                    <a:pt x="1216542" y="130249"/>
                    <a:pt x="1329070" y="0"/>
                  </a:cubicBezTo>
                </a:path>
              </a:pathLst>
            </a:custGeom>
            <a:noFill/>
            <a:ln>
              <a:gradFill flip="none" rotWithShape="1">
                <a:gsLst>
                  <a:gs pos="0">
                    <a:srgbClr val="9FE5F7">
                      <a:alpha val="0"/>
                    </a:srgbClr>
                  </a:gs>
                  <a:gs pos="100000">
                    <a:srgbClr val="9FE5F7"/>
                  </a:gs>
                </a:gsLst>
                <a:lin ang="0" scaled="1"/>
                <a:tileRect/>
              </a:gra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圆角矩形标注 12"/>
          <p:cNvSpPr/>
          <p:nvPr/>
        </p:nvSpPr>
        <p:spPr>
          <a:xfrm flipH="1">
            <a:off x="6820520" y="3176191"/>
            <a:ext cx="1208088" cy="777875"/>
          </a:xfrm>
          <a:prstGeom prst="wedgeRoundRectCallout">
            <a:avLst>
              <a:gd name="adj1" fmla="val 68880"/>
              <a:gd name="adj2" fmla="val -20972"/>
              <a:gd name="adj3" fmla="val 16667"/>
            </a:avLst>
          </a:prstGeom>
          <a:solidFill>
            <a:srgbClr val="9FE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昼</a:t>
            </a:r>
            <a:r>
              <a:rPr lang="en-US" altLang="zh-CN" sz="24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夜</a:t>
            </a:r>
            <a:endParaRPr lang="en-US" altLang="zh-CN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昏线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608" y="2710172"/>
            <a:ext cx="557212" cy="557212"/>
          </a:xfrm>
          <a:prstGeom prst="rect">
            <a:avLst/>
          </a:prstGeom>
        </p:spPr>
      </p:pic>
      <p:sp>
        <p:nvSpPr>
          <p:cNvPr id="15" name="TextBox 18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741760" y="1420416"/>
            <a:ext cx="52546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微软雅黑 Light" pitchFamily="34" charset="-122"/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昼夜交替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7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3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</TotalTime>
  <Words>1205</Words>
  <Application>Microsoft Office PowerPoint</Application>
  <PresentationFormat>自定义</PresentationFormat>
  <Paragraphs>189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FZLanTingHeiS-B-GB</vt:lpstr>
      <vt:lpstr>Helvetica Neue</vt:lpstr>
      <vt:lpstr>Helvetica Neue Light</vt:lpstr>
      <vt:lpstr>Helvetica Neue Medium</vt:lpstr>
      <vt:lpstr>明黑</vt:lpstr>
      <vt:lpstr>宋体</vt:lpstr>
      <vt:lpstr>Microsoft YaHei</vt:lpstr>
      <vt:lpstr>Microsoft YaHei</vt:lpstr>
      <vt:lpstr>微软雅黑 Light</vt:lpstr>
      <vt:lpstr>Arial</vt:lpstr>
      <vt:lpstr>Arial Black</vt:lpstr>
      <vt:lpstr>Calibri</vt:lpstr>
      <vt:lpstr>Courier New</vt:lpstr>
      <vt:lpstr>Helvetica</vt:lpstr>
      <vt:lpstr>Times New Roman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zyb</cp:lastModifiedBy>
  <cp:revision>205</cp:revision>
  <cp:lastPrinted>2018-09-18T03:06:31Z</cp:lastPrinted>
  <dcterms:modified xsi:type="dcterms:W3CDTF">2018-11-09T03:48:15Z</dcterms:modified>
</cp:coreProperties>
</file>